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53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39FB2-CE00-4484-857F-FDA624F20808}" type="datetimeFigureOut">
              <a:t>06.07.2023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ABC23-1BBA-4AEC-B4E9-2015F7196C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38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CABC23-1BBA-4AEC-B4E9-2015F7196C0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375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Bruk pdf document </a:t>
            </a:r>
            <a:r>
              <a:rPr lang="en-US" b="1" dirty="0" err="1">
                <a:solidFill>
                  <a:srgbClr val="FF0000"/>
                </a:solidFill>
                <a:cs typeface="Calibri"/>
              </a:rPr>
              <a:t>som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cs typeface="Calibri"/>
              </a:rPr>
              <a:t>notat</a:t>
            </a:r>
            <a:endParaRPr lang="en-US" b="1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CABC23-1BBA-4AEC-B4E9-2015F7196C0E}" type="slidenum"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41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CABC23-1BBA-4AEC-B4E9-2015F7196C0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766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CABC23-1BBA-4AEC-B4E9-2015F7196C0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235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5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9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1511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18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416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89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3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8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0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2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5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3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9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6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82976" y="1015572"/>
            <a:ext cx="8629577" cy="1631925"/>
          </a:xfrm>
        </p:spPr>
        <p:txBody>
          <a:bodyPr/>
          <a:lstStyle/>
          <a:p>
            <a:pPr algn="ctr"/>
            <a:r>
              <a:rPr lang="en-US" sz="6600" b="1" dirty="0">
                <a:solidFill>
                  <a:srgbClr val="4472C4"/>
                </a:solidFill>
                <a:ea typeface="+mj-lt"/>
                <a:cs typeface="+mj-lt"/>
              </a:rPr>
              <a:t>Nominasjon. </a:t>
            </a:r>
            <a:endParaRPr lang="en-US" sz="6000" b="1" dirty="0">
              <a:solidFill>
                <a:srgbClr val="4472C4"/>
              </a:solidFill>
            </a:endParaRPr>
          </a:p>
          <a:p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332991" y="3777663"/>
            <a:ext cx="4977729" cy="85248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650CC54-91F0-B1BB-56EE-4ECE4E5F2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887" y="3907060"/>
            <a:ext cx="7487010" cy="120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1FD53402-4932-A872-87C5-615A28985F3C}"/>
              </a:ext>
            </a:extLst>
          </p:cNvPr>
          <p:cNvSpPr txBox="1"/>
          <p:nvPr/>
        </p:nvSpPr>
        <p:spPr>
          <a:xfrm>
            <a:off x="1246786" y="437754"/>
            <a:ext cx="82263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b-NO" sz="3600" b="1" dirty="0">
                <a:solidFill>
                  <a:srgbClr val="4472C4"/>
                </a:solidFill>
                <a:latin typeface="Calibri"/>
                <a:cs typeface="Calibri"/>
              </a:rPr>
              <a:t>Nominasjons</a:t>
            </a:r>
            <a:r>
              <a:rPr lang="en-US" sz="3600" b="1" dirty="0">
                <a:solidFill>
                  <a:srgbClr val="4472C4"/>
                </a:solidFill>
                <a:latin typeface="Calibri"/>
                <a:cs typeface="Calibri"/>
              </a:rPr>
              <a:t> arbeidet I </a:t>
            </a:r>
            <a:r>
              <a:rPr lang="en-US" sz="3600" b="1" noProof="1">
                <a:solidFill>
                  <a:srgbClr val="4472C4"/>
                </a:solidFill>
                <a:latin typeface="Calibri"/>
                <a:cs typeface="Calibri"/>
              </a:rPr>
              <a:t>lokal</a:t>
            </a:r>
            <a:r>
              <a:rPr lang="en-US" sz="3600" b="1" dirty="0">
                <a:solidFill>
                  <a:srgbClr val="4472C4"/>
                </a:solidFill>
                <a:latin typeface="Calibri"/>
                <a:cs typeface="Calibri"/>
              </a:rPr>
              <a:t> og fylkes lag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9260FDB1-EF9A-2778-F346-8EB4DE364592}"/>
              </a:ext>
            </a:extLst>
          </p:cNvPr>
          <p:cNvSpPr txBox="1"/>
          <p:nvPr/>
        </p:nvSpPr>
        <p:spPr>
          <a:xfrm>
            <a:off x="834177" y="1376517"/>
            <a:ext cx="8733224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nb-NO" sz="3200" b="1" dirty="0">
                <a:latin typeface="Calibri"/>
                <a:cs typeface="Calibri"/>
              </a:rPr>
              <a:t>Valg av Nominasjonskomite. § 16 i vedtektene</a:t>
            </a:r>
          </a:p>
          <a:p>
            <a:pPr marL="342900" indent="-342900">
              <a:buAutoNum type="arabicPeriod"/>
            </a:pPr>
            <a:r>
              <a:rPr lang="nb-NO" sz="3200" b="1" dirty="0">
                <a:latin typeface="Calibri"/>
                <a:cs typeface="Calibri"/>
              </a:rPr>
              <a:t>Valg av utsendinger til fylkeslagets nominasjonsmøte</a:t>
            </a:r>
          </a:p>
          <a:p>
            <a:pPr marL="342900" indent="-342900">
              <a:buAutoNum type="arabicPeriod"/>
            </a:pPr>
            <a:r>
              <a:rPr lang="nb-NO" sz="3200" b="1" dirty="0">
                <a:latin typeface="Calibri"/>
                <a:cs typeface="Calibri"/>
              </a:rPr>
              <a:t>Antall utsendinger</a:t>
            </a:r>
          </a:p>
          <a:p>
            <a:pPr marL="342900" indent="-342900">
              <a:buAutoNum type="arabicPeriod"/>
            </a:pPr>
            <a:r>
              <a:rPr lang="nb-NO" sz="3200" b="1" dirty="0">
                <a:latin typeface="Calibri"/>
                <a:cs typeface="Calibri"/>
              </a:rPr>
              <a:t>Frist for innkalling til nominasjonsmøtet er 2 uker for lokallag og 3 uker for fylkeslag. Møtet holdes innen 1.mars, valgåret.</a:t>
            </a:r>
          </a:p>
          <a:p>
            <a:pPr marL="342900" indent="-342900">
              <a:buAutoNum type="arabicPeriod"/>
            </a:pPr>
            <a:r>
              <a:rPr lang="nb-NO" sz="3200" b="1" dirty="0">
                <a:latin typeface="Calibri"/>
                <a:cs typeface="Calibri"/>
              </a:rPr>
              <a:t>Valglista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0C04C56-471F-C4EC-C14F-D670B6B1B0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737" y="5700822"/>
            <a:ext cx="4237087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2A7760F6-F2D9-EED5-D01F-920913AEBA04}"/>
              </a:ext>
            </a:extLst>
          </p:cNvPr>
          <p:cNvSpPr txBox="1"/>
          <p:nvPr/>
        </p:nvSpPr>
        <p:spPr>
          <a:xfrm>
            <a:off x="3784600" y="329330"/>
            <a:ext cx="3289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>
                <a:solidFill>
                  <a:srgbClr val="0070C0"/>
                </a:solidFill>
              </a:rPr>
              <a:t>Valglister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3E605016-5431-42DF-5FF2-D49A9ADAA248}"/>
              </a:ext>
            </a:extLst>
          </p:cNvPr>
          <p:cNvSpPr txBox="1"/>
          <p:nvPr/>
        </p:nvSpPr>
        <p:spPr>
          <a:xfrm>
            <a:off x="939800" y="914105"/>
            <a:ext cx="8509000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valgloven er det flere krav til listeforslag. Alle kravene må være oppfylt før valgstyret kan godkjenne forslaget.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400" b="1" dirty="0">
                <a:solidFill>
                  <a:srgbClr val="0070C0"/>
                </a:solidFill>
                <a:latin typeface="Circular-Book"/>
                <a:ea typeface="Calibri" panose="020F0502020204030204" pitchFamily="34" charset="0"/>
                <a:cs typeface="Times New Roman" panose="02020603050405020304" pitchFamily="18" charset="0"/>
              </a:rPr>
              <a:t>Listeforslaget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Skal angi hvilket valg det er snakk om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Overskrift som viser hvilket parti det gjelder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Må angi hvilke kandidater som stiller til valg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Underskrift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Må inneholde navn på en tillitsvalgt og vara blant dem som har skrevet under på listeforslaget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Må ha med vedlegg som valgloven krever</a:t>
            </a:r>
            <a:endParaRPr lang="nb-NO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4C03F75C-2867-4B33-BC5B-D7CFD6962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829" y="5845859"/>
            <a:ext cx="4237087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8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99DF1078-BA06-3F22-BE32-7A6898E6ADE4}"/>
              </a:ext>
            </a:extLst>
          </p:cNvPr>
          <p:cNvSpPr txBox="1"/>
          <p:nvPr/>
        </p:nvSpPr>
        <p:spPr>
          <a:xfrm>
            <a:off x="865239" y="1091380"/>
            <a:ext cx="6076335" cy="534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Hvem har levert forslaget?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Antall kandidater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kandidatene valgbare?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Fritaksgrunner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Kandidatens navn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Stemmetillegg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b="1" dirty="0">
                <a:solidFill>
                  <a:srgbClr val="333333"/>
                </a:solidFill>
                <a:effectLst/>
                <a:latin typeface="Circular-Book"/>
                <a:ea typeface="Times New Roman" panose="02020603050405020304" pitchFamily="18" charset="0"/>
                <a:cs typeface="Times New Roman" panose="02020603050405020304" pitchFamily="18" charset="0"/>
              </a:rPr>
              <a:t>11-23 medlemmer: inntil fire kandidater kan få stemmetillegg</a:t>
            </a:r>
            <a:endParaRPr lang="nb-NO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b="1" dirty="0">
                <a:solidFill>
                  <a:srgbClr val="333333"/>
                </a:solidFill>
                <a:effectLst/>
                <a:latin typeface="Circular-Book"/>
                <a:ea typeface="Times New Roman" panose="02020603050405020304" pitchFamily="18" charset="0"/>
                <a:cs typeface="Times New Roman" panose="02020603050405020304" pitchFamily="18" charset="0"/>
              </a:rPr>
              <a:t>25-53 medlemmer: inntil seks kandidater kan få stemmetillegg</a:t>
            </a:r>
            <a:endParaRPr lang="nb-NO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b="1" dirty="0">
                <a:solidFill>
                  <a:srgbClr val="333333"/>
                </a:solidFill>
                <a:effectLst/>
                <a:latin typeface="Circular-Book"/>
                <a:ea typeface="Times New Roman" panose="02020603050405020304" pitchFamily="18" charset="0"/>
                <a:cs typeface="Times New Roman" panose="02020603050405020304" pitchFamily="18" charset="0"/>
              </a:rPr>
              <a:t>55 eller flere medlemmer: inntil ti kandidater kan få stemmetillegg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nb-NO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BD9F890-E1F0-3AA8-5CFA-4F79BD129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1574" y="5865518"/>
            <a:ext cx="4237087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5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AEED266-091C-3FA3-05CE-5EC36C3F0C6E}"/>
              </a:ext>
            </a:extLst>
          </p:cNvPr>
          <p:cNvSpPr txBox="1"/>
          <p:nvPr/>
        </p:nvSpPr>
        <p:spPr>
          <a:xfrm>
            <a:off x="1081548" y="639096"/>
            <a:ext cx="7089058" cy="6267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Antall underskrifter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Vedlegg </a:t>
            </a:r>
            <a:r>
              <a:rPr lang="nb-NO" sz="1800" b="1" dirty="0">
                <a:solidFill>
                  <a:srgbClr val="FF0000"/>
                </a:solidFill>
                <a:effectLst/>
                <a:latin typeface="Circular-Book"/>
                <a:ea typeface="Times New Roman" panose="02020603050405020304" pitchFamily="18" charset="0"/>
                <a:cs typeface="Times New Roman" panose="02020603050405020304" pitchFamily="18" charset="0"/>
              </a:rPr>
              <a:t>Gå inn på Valg.no for å laste ned alle vedlegg og lister. Der finner du også utdypende forklaringer.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Kumulering/stemmetillegg. </a:t>
            </a:r>
            <a:r>
              <a:rPr lang="nb-NO" sz="1800" b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Stemmetillegg er en ordning som gir et politisk parti mulighet til å påvirke partiets egen valgliste hvilke av kandidatene som blir valgt inn i Kommunestyret.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kern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Virkning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Valgordning og valglov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 mange kan man kumulere?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E862CDF-5CE0-81DB-663F-666953F74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983" y="5877312"/>
            <a:ext cx="4237121" cy="68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27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239</Words>
  <Application>Microsoft Office PowerPoint</Application>
  <PresentationFormat>Widescreen</PresentationFormat>
  <Paragraphs>39</Paragraphs>
  <Slides>5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Circular-Book</vt:lpstr>
      <vt:lpstr>Symbol</vt:lpstr>
      <vt:lpstr>Trebuchet MS</vt:lpstr>
      <vt:lpstr>Wingdings 3</vt:lpstr>
      <vt:lpstr>Facet</vt:lpstr>
      <vt:lpstr>Nominasjon.  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Britt Hege Monsen Vestlie</dc:creator>
  <cp:lastModifiedBy>Britt Hege Monsen Vestlie</cp:lastModifiedBy>
  <cp:revision>132</cp:revision>
  <dcterms:created xsi:type="dcterms:W3CDTF">2023-07-06T20:59:51Z</dcterms:created>
  <dcterms:modified xsi:type="dcterms:W3CDTF">2023-07-06T22:36:02Z</dcterms:modified>
</cp:coreProperties>
</file>