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9" r:id="rId1"/>
  </p:sldMasterIdLst>
  <p:notesMasterIdLst>
    <p:notesMasterId r:id="rId26"/>
  </p:notesMasterIdLst>
  <p:sldIdLst>
    <p:sldId id="256" r:id="rId2"/>
    <p:sldId id="275" r:id="rId3"/>
    <p:sldId id="281" r:id="rId4"/>
    <p:sldId id="282" r:id="rId5"/>
    <p:sldId id="283" r:id="rId6"/>
    <p:sldId id="284" r:id="rId7"/>
    <p:sldId id="285" r:id="rId8"/>
    <p:sldId id="286"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4" r:id="rId23"/>
    <p:sldId id="305" r:id="rId24"/>
    <p:sldId id="28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00" autoAdjust="0"/>
    <p:restoredTop sz="88304" autoAdjust="0"/>
  </p:normalViewPr>
  <p:slideViewPr>
    <p:cSldViewPr>
      <p:cViewPr varScale="1">
        <p:scale>
          <a:sx n="74" d="100"/>
          <a:sy n="74" d="100"/>
        </p:scale>
        <p:origin x="936"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641B3224-4BC1-45D2-A03C-337622E166B9}" type="datetimeFigureOut">
              <a:rPr lang="nb-NO"/>
              <a:pPr>
                <a:defRPr/>
              </a:pPr>
              <a:t>06.07.2023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FC92307-A334-40CB-BD91-0580F28BB38B}" type="slidenum">
              <a:rPr lang="nb-NO"/>
              <a:pPr/>
              <a:t>‹#›</a:t>
            </a:fld>
            <a:endParaRPr lang="nb-NO"/>
          </a:p>
        </p:txBody>
      </p:sp>
    </p:spTree>
    <p:extLst>
      <p:ext uri="{BB962C8B-B14F-4D97-AF65-F5344CB8AC3E}">
        <p14:creationId xmlns:p14="http://schemas.microsoft.com/office/powerpoint/2010/main" val="11520223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ssholder for lysbilde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7171"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b-NO" dirty="0"/>
              <a:t>Velkommen til en gjennomgang av hvilke arbeidsoppgaver styret har, samt bevisstgjøring av roller rundt styremedlemmene.</a:t>
            </a:r>
          </a:p>
          <a:p>
            <a:pPr>
              <a:spcBef>
                <a:spcPct val="0"/>
              </a:spcBef>
            </a:pPr>
            <a:r>
              <a:rPr lang="nb-NO" dirty="0"/>
              <a:t>Vi gjennomgår også litt </a:t>
            </a:r>
            <a:r>
              <a:rPr lang="nb-NO"/>
              <a:t>om møteledelse.</a:t>
            </a:r>
            <a:endParaRPr lang="nb-NO" dirty="0"/>
          </a:p>
        </p:txBody>
      </p:sp>
      <p:sp>
        <p:nvSpPr>
          <p:cNvPr id="7172" name="Plassholder for lysbildenummer 3"/>
          <p:cNvSpPr>
            <a:spLocks noGrp="1"/>
          </p:cNvSpPr>
          <p:nvPr>
            <p:ph type="sldNum" sz="quarter" idx="5"/>
          </p:nvPr>
        </p:nvSpPr>
        <p:spPr bwMode="auto">
          <a:noFill/>
          <a:ln>
            <a:miter lim="800000"/>
            <a:headEnd/>
            <a:tailEnd/>
          </a:ln>
        </p:spPr>
        <p:txBody>
          <a:bodyPr/>
          <a:lstStyle/>
          <a:p>
            <a:fld id="{A5FA6A86-F5D6-4386-A6E1-61579C6BD337}" type="slidenum">
              <a:rPr lang="nb-NO"/>
              <a:pPr/>
              <a:t>1</a:t>
            </a:fld>
            <a:endParaRPr lang="nb-NO"/>
          </a:p>
        </p:txBody>
      </p:sp>
    </p:spTree>
    <p:extLst>
      <p:ext uri="{BB962C8B-B14F-4D97-AF65-F5344CB8AC3E}">
        <p14:creationId xmlns:p14="http://schemas.microsoft.com/office/powerpoint/2010/main" val="4126404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ssholder for lysbilde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9219"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b-NO" dirty="0"/>
          </a:p>
        </p:txBody>
      </p:sp>
      <p:sp>
        <p:nvSpPr>
          <p:cNvPr id="9220" name="Plassholder for lysbildenummer 3"/>
          <p:cNvSpPr>
            <a:spLocks noGrp="1"/>
          </p:cNvSpPr>
          <p:nvPr>
            <p:ph type="sldNum" sz="quarter" idx="5"/>
          </p:nvPr>
        </p:nvSpPr>
        <p:spPr bwMode="auto">
          <a:noFill/>
          <a:ln>
            <a:miter lim="800000"/>
            <a:headEnd/>
            <a:tailEnd/>
          </a:ln>
        </p:spPr>
        <p:txBody>
          <a:bodyPr/>
          <a:lstStyle/>
          <a:p>
            <a:fld id="{CC429FB0-6E38-4C47-801C-90F3B8C56481}" type="slidenum">
              <a:rPr lang="nb-NO"/>
              <a:pPr/>
              <a:t>2</a:t>
            </a:fld>
            <a:endParaRPr lang="nb-NO"/>
          </a:p>
        </p:txBody>
      </p:sp>
    </p:spTree>
    <p:extLst>
      <p:ext uri="{BB962C8B-B14F-4D97-AF65-F5344CB8AC3E}">
        <p14:creationId xmlns:p14="http://schemas.microsoft.com/office/powerpoint/2010/main" val="143106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har lang styreerfaring, andre ferske. Alle trenger en god start slik at en blir trygg og målet er jo at hele styret samarbeider på likt nivå og mot samme mål. </a:t>
            </a:r>
          </a:p>
          <a:p>
            <a:r>
              <a:rPr lang="nb-NO" dirty="0"/>
              <a:t>Ta en prat rundt roller og forståelse av den. Å sitt i styret betyr ikke makt. Når du har sagt ja til å velges inn i et styre, så må du regne med arbeidsoppgaver. Sånn er det bare.</a:t>
            </a:r>
          </a:p>
        </p:txBody>
      </p:sp>
      <p:sp>
        <p:nvSpPr>
          <p:cNvPr id="4" name="Plassholder for lysbildenummer 3"/>
          <p:cNvSpPr>
            <a:spLocks noGrp="1"/>
          </p:cNvSpPr>
          <p:nvPr>
            <p:ph type="sldNum" sz="quarter" idx="5"/>
          </p:nvPr>
        </p:nvSpPr>
        <p:spPr/>
        <p:txBody>
          <a:bodyPr/>
          <a:lstStyle/>
          <a:p>
            <a:fld id="{8FC92307-A334-40CB-BD91-0580F28BB38B}" type="slidenum">
              <a:rPr lang="nb-NO" smtClean="0"/>
              <a:pPr/>
              <a:t>4</a:t>
            </a:fld>
            <a:endParaRPr lang="nb-NO"/>
          </a:p>
        </p:txBody>
      </p:sp>
    </p:spTree>
    <p:extLst>
      <p:ext uri="{BB962C8B-B14F-4D97-AF65-F5344CB8AC3E}">
        <p14:creationId xmlns:p14="http://schemas.microsoft.com/office/powerpoint/2010/main" val="917181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Alle sitter med forventninger når man er valgt inn i et styre. Forventninger og forståelse av rolle bør diskuteres på første styremøte etter årsmøtet. Når det er gjort, så er det lagt godt til rette for et godt samarbeid og trivsel i styret. </a:t>
            </a:r>
            <a:endParaRPr lang="nb-NO"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200" b="1" kern="0" dirty="0">
                <a:effectLst/>
                <a:latin typeface="Calibri" panose="020F0502020204030204" pitchFamily="34" charset="0"/>
                <a:ea typeface="Calibri" panose="020F0502020204030204" pitchFamily="34" charset="0"/>
                <a:cs typeface="Times New Roman" panose="02020603050405020304" pitchFamily="18" charset="0"/>
              </a:rPr>
              <a:t>Et eksempel på godt samarbeid. Hvis for eksempel det viser seg at medlemstallene i lokalpartiet har sunket mye det siste året, må styremedlemmene forvente å legge ned en stor arbeidsinnsats med medlemsverving. Dette skal ikke falle på en eller to personer. Dette er en del av forventninger som skal diskuteres. En god arbeidsfordeling etter kunnskap og erfaring til enkelt personer i styret bærer frukter.</a:t>
            </a:r>
            <a:endParaRPr lang="nb-NO" sz="105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8FC92307-A334-40CB-BD91-0580F28BB38B}" type="slidenum">
              <a:rPr lang="nb-NO" smtClean="0"/>
              <a:pPr/>
              <a:t>5</a:t>
            </a:fld>
            <a:endParaRPr lang="nb-NO"/>
          </a:p>
        </p:txBody>
      </p:sp>
    </p:spTree>
    <p:extLst>
      <p:ext uri="{BB962C8B-B14F-4D97-AF65-F5344CB8AC3E}">
        <p14:creationId xmlns:p14="http://schemas.microsoft.com/office/powerpoint/2010/main" val="422711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nb-NO" b="1" dirty="0"/>
              <a:t>Konsensus </a:t>
            </a:r>
            <a:r>
              <a:rPr lang="nb-NO" b="0" dirty="0"/>
              <a:t>betyr enighet. Diskutere en sak til man blir enig. Kan ofte ende i et </a:t>
            </a:r>
            <a:r>
              <a:rPr lang="nb-NO" b="1" dirty="0"/>
              <a:t>kompromiss </a:t>
            </a:r>
            <a:r>
              <a:rPr lang="nb-NO" b="0" dirty="0"/>
              <a:t>eller at man finner en enda bedre løsning. </a:t>
            </a:r>
            <a:r>
              <a:rPr lang="nb-NO" sz="1800" b="0" kern="0" dirty="0">
                <a:effectLst/>
                <a:latin typeface="Calibri" panose="020F0502020204030204" pitchFamily="34" charset="0"/>
                <a:ea typeface="Calibri" panose="020F0502020204030204" pitchFamily="34" charset="0"/>
                <a:cs typeface="Times New Roman" panose="02020603050405020304" pitchFamily="18" charset="0"/>
              </a:rPr>
              <a:t>Ulempen kan være at det blir en sak som må diskuteres og følges opp over flere styremøter før alle er enige.</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Flertallsbeslutning, </a:t>
            </a:r>
            <a:r>
              <a:rPr lang="nb-NO" sz="1800" b="0" kern="0" dirty="0">
                <a:effectLst/>
                <a:latin typeface="Calibri" panose="020F0502020204030204" pitchFamily="34" charset="0"/>
                <a:ea typeface="Calibri" panose="020F0502020204030204" pitchFamily="34" charset="0"/>
                <a:cs typeface="Times New Roman" panose="02020603050405020304" pitchFamily="18" charset="0"/>
              </a:rPr>
              <a:t>flertallet bestemmer hva man skal gjøreunder en avstemming. Utfordring når mindretallet er misfornøyd. Vedtak er gjort. Hele styret plikter å stille seg bak vedtak som er gjort.</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800" b="0" kern="0" dirty="0">
                <a:effectLst/>
                <a:latin typeface="Calibri" panose="020F0502020204030204" pitchFamily="34" charset="0"/>
                <a:ea typeface="Calibri" panose="020F0502020204030204" pitchFamily="34" charset="0"/>
                <a:cs typeface="Times New Roman" panose="02020603050405020304" pitchFamily="18" charset="0"/>
              </a:rPr>
              <a:t>Det er lov å være uenig i en sak. Da kan man be om at det protokollføres.</a:t>
            </a:r>
            <a:endParaRPr lang="nb-NO" sz="1800" b="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1" dirty="0"/>
          </a:p>
          <a:p>
            <a:endParaRPr lang="nb-NO" dirty="0"/>
          </a:p>
          <a:p>
            <a:endParaRPr lang="nb-NO" dirty="0"/>
          </a:p>
        </p:txBody>
      </p:sp>
      <p:sp>
        <p:nvSpPr>
          <p:cNvPr id="4" name="Plassholder for lysbildenummer 3"/>
          <p:cNvSpPr>
            <a:spLocks noGrp="1"/>
          </p:cNvSpPr>
          <p:nvPr>
            <p:ph type="sldNum" sz="quarter" idx="5"/>
          </p:nvPr>
        </p:nvSpPr>
        <p:spPr/>
        <p:txBody>
          <a:bodyPr/>
          <a:lstStyle/>
          <a:p>
            <a:fld id="{8FC92307-A334-40CB-BD91-0580F28BB38B}" type="slidenum">
              <a:rPr lang="nb-NO" smtClean="0"/>
              <a:pPr/>
              <a:t>6</a:t>
            </a:fld>
            <a:endParaRPr lang="nb-NO"/>
          </a:p>
        </p:txBody>
      </p:sp>
    </p:spTree>
    <p:extLst>
      <p:ext uri="{BB962C8B-B14F-4D97-AF65-F5344CB8AC3E}">
        <p14:creationId xmlns:p14="http://schemas.microsoft.com/office/powerpoint/2010/main" val="269125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Styreleder kan ta avgjørelse alene i saker som haster og i tilfeller hvor en ikke rekker å kontakte alle styremedlemmer. Styret skal umiddelbart informeres. I utgangspunktet skal alle saker diskuteres og avgjøres.</a:t>
            </a:r>
          </a:p>
          <a:p>
            <a:r>
              <a:rPr lang="nb-NO" dirty="0"/>
              <a:t>I noen tilfeller kan og et styremedlem som har en konkret oppgave å gjennomføre, ta en hasteavgjørelse, men ikke i strid med eventuelt vedtak til saken.</a:t>
            </a:r>
          </a:p>
        </p:txBody>
      </p:sp>
      <p:sp>
        <p:nvSpPr>
          <p:cNvPr id="4" name="Plassholder for lysbildenummer 3"/>
          <p:cNvSpPr>
            <a:spLocks noGrp="1"/>
          </p:cNvSpPr>
          <p:nvPr>
            <p:ph type="sldNum" sz="quarter" idx="5"/>
          </p:nvPr>
        </p:nvSpPr>
        <p:spPr/>
        <p:txBody>
          <a:bodyPr/>
          <a:lstStyle/>
          <a:p>
            <a:fld id="{8FC92307-A334-40CB-BD91-0580F28BB38B}" type="slidenum">
              <a:rPr lang="nb-NO" smtClean="0"/>
              <a:pPr/>
              <a:t>7</a:t>
            </a:fld>
            <a:endParaRPr lang="nb-NO"/>
          </a:p>
        </p:txBody>
      </p:sp>
    </p:spTree>
    <p:extLst>
      <p:ext uri="{BB962C8B-B14F-4D97-AF65-F5344CB8AC3E}">
        <p14:creationId xmlns:p14="http://schemas.microsoft.com/office/powerpoint/2010/main" val="2297590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200" b="0" kern="0" dirty="0">
                <a:effectLst/>
                <a:latin typeface="Calibri" panose="020F0502020204030204" pitchFamily="34" charset="0"/>
                <a:ea typeface="Calibri" panose="020F0502020204030204" pitchFamily="34" charset="0"/>
                <a:cs typeface="Times New Roman" panose="02020603050405020304" pitchFamily="18" charset="0"/>
              </a:rPr>
              <a:t>det betyr at man deler informasjon, gir tilbakemeldinger og snakker sammen – man både lytter og deler. Kommunikasjon bidrar til at alle jobber mot samme målet, at man jobber mer effektivt, at alle blir inkludert og det kan også bidra til at flere ønsker å bli medlem. Kommunikasjon er kanskje selvsagt, men ved å være mer bevisst på å </a:t>
            </a:r>
            <a:r>
              <a:rPr lang="nb-NO" sz="1200" b="1" kern="0" dirty="0">
                <a:effectLst/>
                <a:latin typeface="Calibri" panose="020F0502020204030204" pitchFamily="34" charset="0"/>
                <a:ea typeface="Calibri" panose="020F0502020204030204" pitchFamily="34" charset="0"/>
                <a:cs typeface="Times New Roman" panose="02020603050405020304" pitchFamily="18" charset="0"/>
              </a:rPr>
              <a:t>utøve god kommunikasjon i organisasjonen, kan man få til veldig mye mer! </a:t>
            </a:r>
            <a:r>
              <a:rPr lang="nb-NO" sz="1200" b="0" kern="0" dirty="0">
                <a:effectLst/>
                <a:latin typeface="Calibri" panose="020F0502020204030204" pitchFamily="34" charset="0"/>
                <a:ea typeface="Calibri" panose="020F0502020204030204" pitchFamily="34" charset="0"/>
                <a:cs typeface="Times New Roman" panose="02020603050405020304" pitchFamily="18" charset="0"/>
              </a:rPr>
              <a:t>Felles for all kommunikasjon er at det er lurt å </a:t>
            </a:r>
            <a:r>
              <a:rPr lang="nb-NO" sz="1200" b="1" kern="0" dirty="0">
                <a:effectLst/>
                <a:latin typeface="Calibri" panose="020F0502020204030204" pitchFamily="34" charset="0"/>
                <a:ea typeface="Calibri" panose="020F0502020204030204" pitchFamily="34" charset="0"/>
                <a:cs typeface="Times New Roman" panose="02020603050405020304" pitchFamily="18" charset="0"/>
              </a:rPr>
              <a:t>tenke på hvem det er du snakker til, hvorfor gjør du det og hva er det du vil si. </a:t>
            </a:r>
            <a:r>
              <a:rPr lang="nb-NO" sz="1200" b="0" kern="0" dirty="0">
                <a:effectLst/>
                <a:latin typeface="Calibri" panose="020F0502020204030204" pitchFamily="34" charset="0"/>
                <a:ea typeface="Calibri" panose="020F0502020204030204" pitchFamily="34" charset="0"/>
                <a:cs typeface="Times New Roman" panose="02020603050405020304" pitchFamily="18" charset="0"/>
              </a:rPr>
              <a:t>Tenk gjennom hvilke måter som er mest formålstjenlig for å oppnå det du vil, hvem som skal involveres eller bidra, og lag en plan for hvordan kommunikasjonen skal skje</a:t>
            </a:r>
            <a:r>
              <a:rPr lang="nb-NO" sz="1200" b="1" kern="0" dirty="0">
                <a:effectLst/>
                <a:latin typeface="Calibri" panose="020F0502020204030204" pitchFamily="34" charset="0"/>
                <a:ea typeface="Calibri" panose="020F0502020204030204" pitchFamily="34" charset="0"/>
                <a:cs typeface="Times New Roman" panose="02020603050405020304" pitchFamily="18" charset="0"/>
              </a:rPr>
              <a:t>. Husk </a:t>
            </a:r>
            <a:r>
              <a:rPr lang="nb-NO" sz="1200" b="0" kern="0" dirty="0">
                <a:effectLst/>
                <a:latin typeface="Calibri" panose="020F0502020204030204" pitchFamily="34" charset="0"/>
                <a:ea typeface="Calibri" panose="020F0502020204030204" pitchFamily="34" charset="0"/>
                <a:cs typeface="Times New Roman" panose="02020603050405020304" pitchFamily="18" charset="0"/>
              </a:rPr>
              <a:t>at det er bedre å gi informasjon en gang for mye enn en gang for lite!</a:t>
            </a:r>
            <a:endParaRPr lang="nb-NO" sz="105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b="1" dirty="0"/>
              <a:t>--</a:t>
            </a:r>
            <a:r>
              <a:rPr lang="nb-NO" sz="1200" b="0" kern="0" dirty="0">
                <a:effectLst/>
                <a:latin typeface="Calibri" panose="020F0502020204030204" pitchFamily="34" charset="0"/>
                <a:ea typeface="Calibri" panose="020F0502020204030204" pitchFamily="34" charset="0"/>
                <a:cs typeface="Times New Roman" panose="02020603050405020304" pitchFamily="18" charset="0"/>
              </a:rPr>
              <a:t>I en organisasjon kan man grovt dele opp kommunikasjonen i tre deler; kommunikasjon innad i styret, kommunikasjon med medlemmene og kommunikasjon utenfor organisasjonen.</a:t>
            </a:r>
          </a:p>
          <a:p>
            <a:pPr marL="0" marR="0" lvl="0" indent="0" algn="l" defTabSz="914400" rtl="0" eaLnBrk="1" fontAlgn="base" latinLnBrk="0" hangingPunct="1">
              <a:lnSpc>
                <a:spcPct val="107000"/>
              </a:lnSpc>
              <a:spcBef>
                <a:spcPct val="30000"/>
              </a:spcBef>
              <a:spcAft>
                <a:spcPts val="800"/>
              </a:spcAft>
              <a:buClrTx/>
              <a:buSzTx/>
              <a:buFontTx/>
              <a:buNone/>
              <a:tabLst/>
              <a:defRPr/>
            </a:pPr>
            <a:r>
              <a:rPr lang="nb-NO" sz="1200" b="1" kern="0" dirty="0">
                <a:effectLst/>
                <a:latin typeface="Calibri" panose="020F0502020204030204" pitchFamily="34" charset="0"/>
                <a:ea typeface="Calibri" panose="020F0502020204030204" pitchFamily="34" charset="0"/>
                <a:cs typeface="Times New Roman" panose="02020603050405020304" pitchFamily="18" charset="0"/>
              </a:rPr>
              <a:t>--</a:t>
            </a:r>
            <a:r>
              <a:rPr lang="nb-NO" sz="1800" b="0" kern="0" dirty="0">
                <a:effectLst/>
                <a:latin typeface="Calibri" panose="020F0502020204030204" pitchFamily="34" charset="0"/>
                <a:ea typeface="Calibri" panose="020F0502020204030204" pitchFamily="34" charset="0"/>
                <a:cs typeface="Times New Roman" panose="02020603050405020304" pitchFamily="18" charset="0"/>
              </a:rPr>
              <a:t>Internt i et styre er det viktig at alle har tilgang på den samme informasjonen, slik at alle kan få gjort den jobben de er valgt til å gjøre. Lederen har et overordnet ansvar for dette, men det er også viktig at alle i styret bidrar. God kommunikasjon i styret bidrar til bedre arbeidsmiljø og gir mer styrke og handlekraft.</a:t>
            </a:r>
          </a:p>
          <a:p>
            <a:pPr marL="0" marR="0" lvl="0" indent="0" algn="l" defTabSz="914400" rtl="0" eaLnBrk="1" fontAlgn="base" latinLnBrk="0" hangingPunct="1">
              <a:lnSpc>
                <a:spcPct val="107000"/>
              </a:lnSpc>
              <a:spcBef>
                <a:spcPct val="30000"/>
              </a:spcBef>
              <a:spcAft>
                <a:spcPts val="800"/>
              </a:spcAft>
              <a:buClrTx/>
              <a:buSzTx/>
              <a:buFontTx/>
              <a:buNone/>
              <a:tabLst/>
              <a:defRPr/>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 </a:t>
            </a:r>
            <a:r>
              <a:rPr lang="nb-NO" sz="1800" b="0" kern="0" dirty="0">
                <a:effectLst/>
                <a:latin typeface="Calibri" panose="020F0502020204030204" pitchFamily="34" charset="0"/>
                <a:ea typeface="Calibri" panose="020F0502020204030204" pitchFamily="34" charset="0"/>
                <a:cs typeface="Times New Roman" panose="02020603050405020304" pitchFamily="18" charset="0"/>
              </a:rPr>
              <a:t>Styret har ansvar for at alle medlemmer blir informert om hva som skjer, slik at de kan delta på aktiviteter, engasjere seg i saker de interesserer seg for, følge med på utviklingen m.m. Det kan være lurt å ha faste rutiner og kanaler for dette, for eksempel via nyhetsbrev, medlemsblad, invitasjoner, nettside, sosiale medier osv., slik at medlemmene vet hvor de kan få informasjon og hva de kan forvente seg. Det er også viktig at det ikke blir en enveis kommunikasjon, men at medlemmene har mulighet til å komme med tilbakemeldinger, forslag og spørsmål. Det betyr at styret må ha tilgjengelig kontaktinformasjon, og være flinke til å svare. Styret bør også benytte alle anledninger de har til å snakke med medlemmene, for eksempel på ulike arrangementer og møter. Er det spesielle områder som er interessante for mange i organisasjonen kan det være en idé å arrangere for eksempel et temamøte, og vil styret vite hvordan medlemmene stiller seg til en sak, kan en spørreundersøkelse være aktuelt. God kommunikasjon med medlemmene er svært viktig for at de skal bli motiverte og engasjerte i organisasjonen, og for å få deltagelse på ulike aktiviteter og møte</a:t>
            </a:r>
            <a:endParaRPr lang="nb-NO"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ct val="30000"/>
              </a:spcBef>
              <a:spcAft>
                <a:spcPts val="800"/>
              </a:spcAft>
              <a:buClrTx/>
              <a:buSzTx/>
              <a:buFontTx/>
              <a:buNone/>
              <a:tabLst/>
              <a:defRPr/>
            </a:pPr>
            <a:endParaRPr lang="nb-NO"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05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8FC92307-A334-40CB-BD91-0580F28BB38B}" type="slidenum">
              <a:rPr lang="nb-NO" smtClean="0"/>
              <a:pPr/>
              <a:t>21</a:t>
            </a:fld>
            <a:endParaRPr lang="nb-NO"/>
          </a:p>
        </p:txBody>
      </p:sp>
    </p:spTree>
    <p:extLst>
      <p:ext uri="{BB962C8B-B14F-4D97-AF65-F5344CB8AC3E}">
        <p14:creationId xmlns:p14="http://schemas.microsoft.com/office/powerpoint/2010/main" val="883325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utarbeidet årshjul for lokallag, fylkeslag og et med oversikt over alt av frister for hele året. Det brukes gjerne av Sentralstyret. </a:t>
            </a:r>
          </a:p>
          <a:p>
            <a:r>
              <a:rPr lang="nb-NO" dirty="0" err="1"/>
              <a:t>Årshjulene</a:t>
            </a:r>
            <a:r>
              <a:rPr lang="nb-NO" dirty="0"/>
              <a:t> ligger på hjemmesiden.  Det er ekstra linjer for hver måned slik at andre aktiviteter kan fylles inn som en kalender.</a:t>
            </a:r>
          </a:p>
        </p:txBody>
      </p:sp>
      <p:sp>
        <p:nvSpPr>
          <p:cNvPr id="4" name="Plassholder for lysbildenummer 3"/>
          <p:cNvSpPr>
            <a:spLocks noGrp="1"/>
          </p:cNvSpPr>
          <p:nvPr>
            <p:ph type="sldNum" sz="quarter" idx="5"/>
          </p:nvPr>
        </p:nvSpPr>
        <p:spPr/>
        <p:txBody>
          <a:bodyPr/>
          <a:lstStyle/>
          <a:p>
            <a:fld id="{8FC92307-A334-40CB-BD91-0580F28BB38B}" type="slidenum">
              <a:rPr lang="nb-NO" smtClean="0"/>
              <a:pPr/>
              <a:t>23</a:t>
            </a:fld>
            <a:endParaRPr lang="nb-NO"/>
          </a:p>
        </p:txBody>
      </p:sp>
    </p:spTree>
    <p:extLst>
      <p:ext uri="{BB962C8B-B14F-4D97-AF65-F5344CB8AC3E}">
        <p14:creationId xmlns:p14="http://schemas.microsoft.com/office/powerpoint/2010/main" val="663178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ssholder for lysbilde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50179"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b-NO" dirty="0"/>
          </a:p>
          <a:p>
            <a:pPr>
              <a:spcBef>
                <a:spcPct val="0"/>
              </a:spcBef>
            </a:pPr>
            <a:endParaRPr lang="nb-NO" dirty="0"/>
          </a:p>
          <a:p>
            <a:pPr>
              <a:spcBef>
                <a:spcPct val="0"/>
              </a:spcBef>
            </a:pPr>
            <a:r>
              <a:rPr lang="nb-NO" dirty="0"/>
              <a:t>Lykke til og takk for at du er en av oss i Pensjonistpartiet!</a:t>
            </a:r>
          </a:p>
        </p:txBody>
      </p:sp>
      <p:sp>
        <p:nvSpPr>
          <p:cNvPr id="50180" name="Plassholder for lysbildenummer 3"/>
          <p:cNvSpPr>
            <a:spLocks noGrp="1"/>
          </p:cNvSpPr>
          <p:nvPr>
            <p:ph type="sldNum" sz="quarter" idx="5"/>
          </p:nvPr>
        </p:nvSpPr>
        <p:spPr bwMode="auto">
          <a:noFill/>
          <a:ln>
            <a:miter lim="800000"/>
            <a:headEnd/>
            <a:tailEnd/>
          </a:ln>
        </p:spPr>
        <p:txBody>
          <a:bodyPr/>
          <a:lstStyle/>
          <a:p>
            <a:fld id="{491AE2CB-92C4-4A72-AF6D-D7A5E17BB0A0}" type="slidenum">
              <a:rPr lang="nb-NO"/>
              <a:pPr/>
              <a:t>24</a:t>
            </a:fld>
            <a:endParaRPr lang="nb-NO"/>
          </a:p>
        </p:txBody>
      </p:sp>
    </p:spTree>
    <p:extLst>
      <p:ext uri="{BB962C8B-B14F-4D97-AF65-F5344CB8AC3E}">
        <p14:creationId xmlns:p14="http://schemas.microsoft.com/office/powerpoint/2010/main" val="1815308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nb-NO"/>
              <a:t>Klikk for å redigere tittelstil</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pPr>
              <a:defRPr/>
            </a:pPr>
            <a:fld id="{CAE1551E-4461-46E1-A6D1-DAC6B54F2D07}" type="datetimeFigureOut">
              <a:rPr lang="en-US" smtClean="0"/>
              <a:pPr>
                <a:defRPr/>
              </a:pPr>
              <a:t>7/6/2023</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pPr>
              <a:defRPr/>
            </a:pPr>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B102FB3D-29B6-4B0E-A7A1-3F490800EE6D}" type="slidenum">
              <a:rPr lang="nb-NO" altLang="nb-NO" smtClean="0"/>
              <a:pPr/>
              <a:t>‹#›</a:t>
            </a:fld>
            <a:endParaRPr lang="nb-NO" altLang="nb-NO"/>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15416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1087546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nb-NO"/>
              <a:t>Klikk for å redigere tittelstil</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4122477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nb-NO"/>
              <a:t>Klikk for å redigere tittelstil</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53F52D0-F520-424D-8BB7-9B4FDFFB7915}" type="slidenum">
              <a:rPr lang="nb-NO" altLang="nb-NO" smtClean="0"/>
              <a:pPr/>
              <a:t>‹#›</a:t>
            </a:fld>
            <a:endParaRPr lang="nb-NO" altLang="nb-NO"/>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4767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nb-NO"/>
              <a:t>Klikk for å redigere tittelstil</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2345913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nb-NO"/>
              <a:t>Klikk for å redigere tittelstil</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3" name="Date Placeholder 2"/>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2946377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for bild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nb-NO"/>
              <a:t>Klikk for å redigere tittelstil</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3" name="Date Placeholder 2"/>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2112471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nb-NO"/>
              <a:t>Klikk for å redigere tittelstil</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153976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nb-NO"/>
              <a:t>Klikk for å redigere tittelstil</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1546061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3025130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172096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nb-NO"/>
              <a:t>Klikk for å redigere tittelstil</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a:defRPr/>
            </a:pPr>
            <a:fld id="{23503FE3-E753-4283-AA2B-700F37EBFFB2}" type="datetimeFigureOut">
              <a:rPr lang="en-US" smtClean="0"/>
              <a:pPr>
                <a:defRPr/>
              </a:pPr>
              <a:t>7/6/2023</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A0F2BAB-9CAA-432A-B888-B01F2EE9469A}" type="slidenum">
              <a:rPr lang="nb-NO" altLang="nb-NO" smtClean="0"/>
              <a:pPr/>
              <a:t>‹#›</a:t>
            </a:fld>
            <a:endParaRPr lang="nb-NO" altLang="nb-NO"/>
          </a:p>
        </p:txBody>
      </p:sp>
    </p:spTree>
    <p:extLst>
      <p:ext uri="{BB962C8B-B14F-4D97-AF65-F5344CB8AC3E}">
        <p14:creationId xmlns:p14="http://schemas.microsoft.com/office/powerpoint/2010/main" val="153390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nb-NO"/>
              <a:t>Klikk for å redigere tittelstil</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159954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nb-NO"/>
              <a:t>Klikk for å redigere tittelstil</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2" name="Content Placeholder 3"/>
          <p:cNvSpPr>
            <a:spLocks noGrp="1"/>
          </p:cNvSpPr>
          <p:nvPr>
            <p:ph sz="quarter" idx="13"/>
          </p:nvPr>
        </p:nvSpPr>
        <p:spPr>
          <a:xfrm>
            <a:off x="685802" y="2861733"/>
            <a:ext cx="5088712" cy="2512852"/>
          </a:xfrm>
        </p:spPr>
        <p:txBody>
          <a:bodyPr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3" name="Content Placeholder 5"/>
          <p:cNvSpPr>
            <a:spLocks noGrp="1"/>
          </p:cNvSpPr>
          <p:nvPr>
            <p:ph sz="quarter" idx="14"/>
          </p:nvPr>
        </p:nvSpPr>
        <p:spPr>
          <a:xfrm>
            <a:off x="5993969" y="2861733"/>
            <a:ext cx="5088713" cy="2512852"/>
          </a:xfrm>
        </p:spPr>
        <p:txBody>
          <a:bodyPr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2616734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pPr>
              <a:defRPr/>
            </a:pPr>
            <a:fld id="{C38AD84A-86DF-4D3B-8408-90955B932640}" type="datetimeFigureOut">
              <a:rPr lang="en-US" smtClean="0"/>
              <a:pPr>
                <a:defRPr/>
              </a:pPr>
              <a:t>7/6/2023</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BAB53B95-DAB8-4CCD-BE74-9007FBE14CF8}" type="slidenum">
              <a:rPr lang="nb-NO" altLang="nb-NO" smtClean="0"/>
              <a:pPr/>
              <a:t>‹#›</a:t>
            </a:fld>
            <a:endParaRPr lang="nb-NO" altLang="nb-NO"/>
          </a:p>
        </p:txBody>
      </p:sp>
    </p:spTree>
    <p:extLst>
      <p:ext uri="{BB962C8B-B14F-4D97-AF65-F5344CB8AC3E}">
        <p14:creationId xmlns:p14="http://schemas.microsoft.com/office/powerpoint/2010/main" val="277699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970D6E1-881B-431A-A963-F9CE839D4C1F}" type="datetimeFigureOut">
              <a:rPr lang="en-US" smtClean="0"/>
              <a:pPr>
                <a:defRPr/>
              </a:pPr>
              <a:t>7/6/2023</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D5EB1E6E-BECA-4B0F-B2A6-B78195A6FD58}" type="slidenum">
              <a:rPr lang="nb-NO" altLang="nb-NO" smtClean="0"/>
              <a:pPr/>
              <a:t>‹#›</a:t>
            </a:fld>
            <a:endParaRPr lang="nb-NO" altLang="nb-NO"/>
          </a:p>
        </p:txBody>
      </p:sp>
    </p:spTree>
    <p:extLst>
      <p:ext uri="{BB962C8B-B14F-4D97-AF65-F5344CB8AC3E}">
        <p14:creationId xmlns:p14="http://schemas.microsoft.com/office/powerpoint/2010/main" val="3267342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nb-NO"/>
              <a:t>Klikk for å redigere tittelstil</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2945917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nb-NO"/>
              <a:t>Klikk for å redigere tittelstil</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a:defRPr/>
            </a:pPr>
            <a:fld id="{C567940A-D914-46AB-9992-1B53A41156C3}" type="datetimeFigureOut">
              <a:rPr lang="en-US" smtClean="0"/>
              <a:pPr>
                <a:defRPr/>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1526404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pPr>
              <a:defRPr/>
            </a:pPr>
            <a:fld id="{C567940A-D914-46AB-9992-1B53A41156C3}" type="datetimeFigureOut">
              <a:rPr lang="en-US" smtClean="0"/>
              <a:pPr>
                <a:defRPr/>
              </a:pPr>
              <a:t>7/6/2023</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pPr>
              <a:defRPr/>
            </a:pPr>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053F52D0-F520-424D-8BB7-9B4FDFFB7915}" type="slidenum">
              <a:rPr lang="nb-NO" altLang="nb-NO" smtClean="0"/>
              <a:pPr/>
              <a:t>‹#›</a:t>
            </a:fld>
            <a:endParaRPr lang="nb-NO" altLang="nb-NO"/>
          </a:p>
        </p:txBody>
      </p:sp>
    </p:spTree>
    <p:extLst>
      <p:ext uri="{BB962C8B-B14F-4D97-AF65-F5344CB8AC3E}">
        <p14:creationId xmlns:p14="http://schemas.microsoft.com/office/powerpoint/2010/main" val="649128855"/>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Lst>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03898" y="2939770"/>
            <a:ext cx="3672408" cy="965712"/>
          </a:xfrm>
        </p:spPr>
        <p:txBody>
          <a:bodyPr anchor="ctr">
            <a:noAutofit/>
          </a:bodyPr>
          <a:lstStyle/>
          <a:p>
            <a:pPr algn="ctr" eaLnBrk="1" hangingPunct="1"/>
            <a:r>
              <a:rPr lang="nb-NO" altLang="nb-NO" sz="1800" dirty="0">
                <a:solidFill>
                  <a:schemeClr val="accent2">
                    <a:lumMod val="50000"/>
                  </a:schemeClr>
                </a:solidFill>
                <a:effectLst>
                  <a:outerShdw blurRad="38100" dist="38100" dir="2700000" algn="tl">
                    <a:srgbClr val="000000">
                      <a:alpha val="43137"/>
                    </a:srgbClr>
                  </a:outerShdw>
                </a:effectLst>
                <a:latin typeface="Arial Black" panose="020B0A04020102020204" pitchFamily="34" charset="0"/>
              </a:rPr>
              <a:t>Roller, ansvar og bevisstgjøring</a:t>
            </a:r>
          </a:p>
        </p:txBody>
      </p:sp>
      <p:sp>
        <p:nvSpPr>
          <p:cNvPr id="6147" name="Rectangle 3"/>
          <p:cNvSpPr>
            <a:spLocks noGrp="1" noChangeArrowheads="1"/>
          </p:cNvSpPr>
          <p:nvPr>
            <p:ph type="subTitle" idx="1"/>
          </p:nvPr>
        </p:nvSpPr>
        <p:spPr>
          <a:xfrm>
            <a:off x="5591944" y="1360489"/>
            <a:ext cx="5256955" cy="196304"/>
          </a:xfrm>
        </p:spPr>
        <p:txBody>
          <a:bodyPr/>
          <a:lstStyle/>
          <a:p>
            <a:pPr algn="ctr" eaLnBrk="1" hangingPunct="1"/>
            <a:r>
              <a:rPr lang="nb-NO" altLang="nb-NO" sz="3600" dirty="0">
                <a:solidFill>
                  <a:srgbClr val="CC0000"/>
                </a:solidFill>
              </a:rPr>
              <a:t>Styrearbeid i Pensjonistpartiet</a:t>
            </a:r>
          </a:p>
        </p:txBody>
      </p:sp>
      <p:pic>
        <p:nvPicPr>
          <p:cNvPr id="3" name="Bilde 2">
            <a:extLst>
              <a:ext uri="{FF2B5EF4-FFF2-40B4-BE49-F238E27FC236}">
                <a16:creationId xmlns:a16="http://schemas.microsoft.com/office/drawing/2014/main" id="{440BA669-D0F7-6018-FFAF-A38F97A11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016" y="461064"/>
            <a:ext cx="4424716" cy="817073"/>
          </a:xfrm>
          <a:prstGeom prst="rect">
            <a:avLst/>
          </a:prstGeom>
        </p:spPr>
      </p:pic>
      <p:sp>
        <p:nvSpPr>
          <p:cNvPr id="4" name="TekstSylinder 3">
            <a:extLst>
              <a:ext uri="{FF2B5EF4-FFF2-40B4-BE49-F238E27FC236}">
                <a16:creationId xmlns:a16="http://schemas.microsoft.com/office/drawing/2014/main" id="{BE56EAB5-58FB-DEC2-CF22-8118799E0904}"/>
              </a:ext>
            </a:extLst>
          </p:cNvPr>
          <p:cNvSpPr txBox="1"/>
          <p:nvPr/>
        </p:nvSpPr>
        <p:spPr>
          <a:xfrm>
            <a:off x="6960096" y="4974292"/>
            <a:ext cx="4104456" cy="523220"/>
          </a:xfrm>
          <a:prstGeom prst="rect">
            <a:avLst/>
          </a:prstGeom>
          <a:noFill/>
        </p:spPr>
        <p:txBody>
          <a:bodyPr wrap="square" rtlCol="0">
            <a:spAutoFit/>
          </a:bodyPr>
          <a:lstStyle/>
          <a:p>
            <a:r>
              <a:rPr lang="nb-NO" sz="2800" dirty="0">
                <a:solidFill>
                  <a:schemeClr val="bg1"/>
                </a:solidFill>
                <a:latin typeface="Arial Black" panose="020B0A04020102020204" pitchFamily="34" charset="0"/>
              </a:rPr>
              <a:t>Politikerskolen i PP</a:t>
            </a:r>
          </a:p>
        </p:txBody>
      </p:sp>
      <p:pic>
        <p:nvPicPr>
          <p:cNvPr id="1026" name="Picture 2" descr="Snus var tema i NRKs Debatten">
            <a:extLst>
              <a:ext uri="{FF2B5EF4-FFF2-40B4-BE49-F238E27FC236}">
                <a16:creationId xmlns:a16="http://schemas.microsoft.com/office/drawing/2014/main" id="{C786CDCC-A70D-36F0-7567-7AB990C23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954" y="1254031"/>
            <a:ext cx="4680520" cy="31203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8" presetClass="emph" presetSubtype="0" fill="hold" grpId="1" nodeType="withEffect">
                                  <p:stCondLst>
                                    <p:cond delay="0"/>
                                  </p:stCondLst>
                                  <p:childTnLst>
                                    <p:animRot by="21600000">
                                      <p:cBhvr>
                                        <p:cTn id="9" dur="2000" fill="hold"/>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0"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1709B6-2D13-47D6-979C-CCBBFAE9FD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1F095F43-ED14-4B48-ADDB-8AD8ADDE96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 name="Rectangle 11">
              <a:extLst>
                <a:ext uri="{FF2B5EF4-FFF2-40B4-BE49-F238E27FC236}">
                  <a16:creationId xmlns:a16="http://schemas.microsoft.com/office/drawing/2014/main" id="{1260C78A-64CD-4535-BCA6-3FD9898F8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A2D1CC73-8BB1-477E-B862-1C4BA2985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4" name="Rectangle 13">
              <a:extLst>
                <a:ext uri="{FF2B5EF4-FFF2-40B4-BE49-F238E27FC236}">
                  <a16:creationId xmlns:a16="http://schemas.microsoft.com/office/drawing/2014/main" id="{96E9F43D-E046-4ACC-B164-E012848FB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3" name="TekstSylinder 2">
            <a:extLst>
              <a:ext uri="{FF2B5EF4-FFF2-40B4-BE49-F238E27FC236}">
                <a16:creationId xmlns:a16="http://schemas.microsoft.com/office/drawing/2014/main" id="{E05945AF-C19B-BA2F-D096-1BB420720ED2}"/>
              </a:ext>
            </a:extLst>
          </p:cNvPr>
          <p:cNvSpPr txBox="1"/>
          <p:nvPr/>
        </p:nvSpPr>
        <p:spPr>
          <a:xfrm>
            <a:off x="8073376" y="330387"/>
            <a:ext cx="3072869" cy="1151965"/>
          </a:xfrm>
          <a:prstGeom prst="rect">
            <a:avLst/>
          </a:prstGeom>
        </p:spPr>
        <p:txBody>
          <a:bodyPr vert="horz" lIns="91440" tIns="45720" rIns="91440" bIns="45720" rtlCol="0" anchor="ctr">
            <a:normAutofit/>
          </a:bodyPr>
          <a:lstStyle/>
          <a:p>
            <a:pPr algn="ctr" defTabSz="914400">
              <a:lnSpc>
                <a:spcPct val="90000"/>
              </a:lnSpc>
              <a:spcBef>
                <a:spcPct val="0"/>
              </a:spcBef>
              <a:spcAft>
                <a:spcPts val="800"/>
              </a:spcAft>
            </a:pPr>
            <a:r>
              <a:rPr lang="en-US" sz="3700" b="1" u="sng" cap="all" dirty="0">
                <a:solidFill>
                  <a:schemeClr val="accent1"/>
                </a:solidFill>
                <a:latin typeface="+mj-lt"/>
                <a:ea typeface="+mj-ea"/>
                <a:cs typeface="+mj-cs"/>
              </a:rPr>
              <a:t>Eksempel på møteregler</a:t>
            </a:r>
            <a:endParaRPr lang="en-US" sz="3700" cap="all" dirty="0">
              <a:solidFill>
                <a:schemeClr val="accent1"/>
              </a:solidFill>
              <a:latin typeface="+mj-lt"/>
              <a:ea typeface="+mj-ea"/>
              <a:cs typeface="+mj-cs"/>
            </a:endParaRPr>
          </a:p>
        </p:txBody>
      </p:sp>
      <p:sp>
        <p:nvSpPr>
          <p:cNvPr id="20" name="Rectangle 15">
            <a:extLst>
              <a:ext uri="{FF2B5EF4-FFF2-40B4-BE49-F238E27FC236}">
                <a16:creationId xmlns:a16="http://schemas.microsoft.com/office/drawing/2014/main" id="{B02291D6-46F3-49BE-B424-E2C74A2BA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e 1">
            <a:extLst>
              <a:ext uri="{FF2B5EF4-FFF2-40B4-BE49-F238E27FC236}">
                <a16:creationId xmlns:a16="http://schemas.microsoft.com/office/drawing/2014/main" id="{4AAEDEB8-D5E0-95D8-DA02-A71D43294A5A}"/>
              </a:ext>
            </a:extLst>
          </p:cNvPr>
          <p:cNvPicPr>
            <a:picLocks noChangeAspect="1"/>
          </p:cNvPicPr>
          <p:nvPr/>
        </p:nvPicPr>
        <p:blipFill>
          <a:blip r:embed="rId4"/>
          <a:stretch>
            <a:fillRect/>
          </a:stretch>
        </p:blipFill>
        <p:spPr>
          <a:xfrm>
            <a:off x="1184745" y="689358"/>
            <a:ext cx="5689820" cy="4219634"/>
          </a:xfrm>
          <a:prstGeom prst="rect">
            <a:avLst/>
          </a:prstGeom>
        </p:spPr>
      </p:pic>
      <p:sp>
        <p:nvSpPr>
          <p:cNvPr id="4" name="TekstSylinder 3">
            <a:extLst>
              <a:ext uri="{FF2B5EF4-FFF2-40B4-BE49-F238E27FC236}">
                <a16:creationId xmlns:a16="http://schemas.microsoft.com/office/drawing/2014/main" id="{A17CF334-A1D7-1151-541C-F944F6D22761}"/>
              </a:ext>
            </a:extLst>
          </p:cNvPr>
          <p:cNvSpPr txBox="1"/>
          <p:nvPr/>
        </p:nvSpPr>
        <p:spPr>
          <a:xfrm>
            <a:off x="7974037" y="1604392"/>
            <a:ext cx="3345992" cy="3304600"/>
          </a:xfrm>
          <a:prstGeom prst="rect">
            <a:avLst/>
          </a:prstGeom>
        </p:spPr>
        <p:txBody>
          <a:bodyPr vert="horz" lIns="91440" tIns="45720" rIns="91440" bIns="45720" rtlCol="0" anchor="ctr">
            <a:normAutofit/>
          </a:bodyPr>
          <a:lstStyle/>
          <a:p>
            <a:pPr indent="-228600" defTabSz="914400">
              <a:lnSpc>
                <a:spcPct val="120000"/>
              </a:lnSpc>
              <a:spcAft>
                <a:spcPts val="800"/>
              </a:spcAft>
              <a:buClr>
                <a:schemeClr val="accent1"/>
              </a:buClr>
              <a:buSzPct val="160000"/>
              <a:buFont typeface="Arial" panose="020B0604020202020204" pitchFamily="34" charset="0"/>
              <a:buChar char="•"/>
            </a:pPr>
            <a:r>
              <a:rPr lang="en-US" sz="1600" b="1" cap="all" dirty="0">
                <a:latin typeface="Arial Black" panose="020B0A04020102020204" pitchFamily="34" charset="0"/>
              </a:rPr>
              <a:t>For å holde orden på diskusjonene, er det greit at alle er enige om reglene på forhånd.  Det finnes noen allmenne møteregler som er svært vanlige og som brukes i de fleste organisasjoner.</a:t>
            </a:r>
            <a:endParaRPr lang="en-US" sz="1600" cap="all" dirty="0">
              <a:latin typeface="Arial Black" panose="020B0A04020102020204" pitchFamily="34" charset="0"/>
            </a:endParaRPr>
          </a:p>
        </p:txBody>
      </p:sp>
    </p:spTree>
    <p:extLst>
      <p:ext uri="{BB962C8B-B14F-4D97-AF65-F5344CB8AC3E}">
        <p14:creationId xmlns:p14="http://schemas.microsoft.com/office/powerpoint/2010/main" val="2514419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EC8B50CD-E2DB-1C2B-B9A1-D9582BB5B224}"/>
              </a:ext>
            </a:extLst>
          </p:cNvPr>
          <p:cNvSpPr txBox="1"/>
          <p:nvPr/>
        </p:nvSpPr>
        <p:spPr>
          <a:xfrm>
            <a:off x="623392" y="476672"/>
            <a:ext cx="10153128" cy="5122941"/>
          </a:xfrm>
          <a:prstGeom prst="rect">
            <a:avLst/>
          </a:prstGeom>
          <a:noFill/>
        </p:spPr>
        <p:txBody>
          <a:bodyPr wrap="square" rtlCol="0">
            <a:spAutoFit/>
          </a:bodyPr>
          <a:lstStyle/>
          <a:p>
            <a:pPr marL="342900" lvl="0" indent="-342900">
              <a:lnSpc>
                <a:spcPct val="150000"/>
              </a:lnSpc>
              <a:buFont typeface="Wingdings" panose="05000000000000000000" pitchFamily="2" charset="2"/>
              <a:buChar char="Ø"/>
            </a:pPr>
            <a:r>
              <a:rPr lang="nb-NO"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Lederen styrer møtene og bestemmer hvem som skal ha ordet, og hvor lenge de kan snakke. På store møter har leder en talerliste hvor alle talere blir skrevet opp etter hvert som de melder seg på og i riktig rekkefølge.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Wingdings" panose="05000000000000000000" pitchFamily="2" charset="2"/>
              <a:buChar char="Ø"/>
            </a:pPr>
            <a:r>
              <a:rPr lang="nb-NO"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Når noen vil ha ordet, vises det med tegn til leder.</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Wingdings" panose="05000000000000000000" pitchFamily="2" charset="2"/>
              <a:buChar char="Ø"/>
            </a:pPr>
            <a:r>
              <a:rPr lang="nb-NO" sz="20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å holde et lengre innlegg, hold opp en finger</a:t>
            </a:r>
            <a:r>
              <a:rPr lang="nb-NO"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og leder noterer på talerlisten.</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Wingdings" panose="05000000000000000000" pitchFamily="2" charset="2"/>
              <a:buChar char="Ø"/>
            </a:pPr>
            <a:r>
              <a:rPr lang="nb-NO" sz="20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å kommentere et innlegg om holdes, hold opp 2 fingre</a:t>
            </a:r>
            <a:r>
              <a:rPr lang="nb-NO"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som en V. Dette betyr </a:t>
            </a:r>
            <a:r>
              <a:rPr lang="nb-NO" sz="20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replikk</a:t>
            </a:r>
            <a:r>
              <a:rPr lang="nb-NO"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Den skal være kort kommentar til forrige talers innlegg. En replikk skal avsluttes med et </a:t>
            </a:r>
            <a:r>
              <a:rPr lang="nb-NO" sz="20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spørsmål</a:t>
            </a:r>
            <a:r>
              <a:rPr lang="nb-NO"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Wingdings" panose="05000000000000000000" pitchFamily="2" charset="2"/>
              <a:buChar char="Ø"/>
            </a:pPr>
            <a:r>
              <a:rPr lang="nb-NO"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 er god møteskikk å gi beskjed i begynnelsen av møtet hvis man har tenkt å ta opp en sak under «Eventuelt» punktet.</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Wingdings" panose="05000000000000000000" pitchFamily="2" charset="2"/>
              <a:buChar char="Ø"/>
            </a:pPr>
            <a:r>
              <a:rPr lang="nb-NO"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Viktigst av alt, Ta hensyn, bidra konstruktivt og vis respekt.</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18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3"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7"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4" name="Bilde 3">
            <a:extLst>
              <a:ext uri="{FF2B5EF4-FFF2-40B4-BE49-F238E27FC236}">
                <a16:creationId xmlns:a16="http://schemas.microsoft.com/office/drawing/2014/main" id="{3B06E132-839F-E5C3-6573-CE6DDA9B4F38}"/>
              </a:ext>
            </a:extLst>
          </p:cNvPr>
          <p:cNvPicPr>
            <a:picLocks noChangeAspect="1"/>
          </p:cNvPicPr>
          <p:nvPr/>
        </p:nvPicPr>
        <p:blipFill rotWithShape="1">
          <a:blip r:embed="rId4"/>
          <a:srcRect t="5048" r="1" b="1"/>
          <a:stretch/>
        </p:blipFill>
        <p:spPr>
          <a:xfrm>
            <a:off x="872190" y="10"/>
            <a:ext cx="11319810" cy="6367394"/>
          </a:xfrm>
          <a:prstGeom prst="rect">
            <a:avLst/>
          </a:prstGeom>
        </p:spPr>
      </p:pic>
      <p:sp>
        <p:nvSpPr>
          <p:cNvPr id="21" name="Freeform 9">
            <a:extLst>
              <a:ext uri="{FF2B5EF4-FFF2-40B4-BE49-F238E27FC236}">
                <a16:creationId xmlns:a16="http://schemas.microsoft.com/office/drawing/2014/main" id="{BE135C2E-C781-46AF-BE4C-9B57C07D9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88"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sp>
      <p:sp>
        <p:nvSpPr>
          <p:cNvPr id="3" name="TekstSylinder 2">
            <a:extLst>
              <a:ext uri="{FF2B5EF4-FFF2-40B4-BE49-F238E27FC236}">
                <a16:creationId xmlns:a16="http://schemas.microsoft.com/office/drawing/2014/main" id="{9431FD92-8F1A-6B30-ABD9-E410643C0B88}"/>
              </a:ext>
            </a:extLst>
          </p:cNvPr>
          <p:cNvSpPr txBox="1"/>
          <p:nvPr/>
        </p:nvSpPr>
        <p:spPr>
          <a:xfrm rot="21420000">
            <a:off x="496980" y="3221623"/>
            <a:ext cx="10264470" cy="1250066"/>
          </a:xfrm>
          <a:prstGeom prst="rect">
            <a:avLst/>
          </a:prstGeom>
        </p:spPr>
        <p:txBody>
          <a:bodyPr vert="horz" lIns="91440" tIns="45720" rIns="91440" bIns="45720" rtlCol="0" anchor="b">
            <a:normAutofit/>
          </a:bodyPr>
          <a:lstStyle/>
          <a:p>
            <a:pPr algn="r" defTabSz="914400">
              <a:lnSpc>
                <a:spcPct val="90000"/>
              </a:lnSpc>
              <a:spcBef>
                <a:spcPct val="0"/>
              </a:spcBef>
              <a:spcAft>
                <a:spcPts val="800"/>
              </a:spcAft>
            </a:pPr>
            <a:r>
              <a:rPr lang="en-US" sz="3800" b="1" u="sng" cap="all" dirty="0" err="1">
                <a:solidFill>
                  <a:schemeClr val="bg1"/>
                </a:solidFill>
                <a:latin typeface="+mj-lt"/>
                <a:ea typeface="+mj-ea"/>
                <a:cs typeface="+mj-cs"/>
              </a:rPr>
              <a:t>Styremedlemmenes</a:t>
            </a:r>
            <a:r>
              <a:rPr lang="en-US" sz="3800" b="1" u="sng" cap="all" dirty="0">
                <a:solidFill>
                  <a:schemeClr val="bg1"/>
                </a:solidFill>
                <a:latin typeface="+mj-lt"/>
                <a:ea typeface="+mj-ea"/>
                <a:cs typeface="+mj-cs"/>
              </a:rPr>
              <a:t> roller i </a:t>
            </a:r>
            <a:r>
              <a:rPr lang="en-US" sz="3800" b="1" u="sng" cap="all" dirty="0" err="1">
                <a:solidFill>
                  <a:schemeClr val="bg1"/>
                </a:solidFill>
                <a:latin typeface="+mj-lt"/>
                <a:ea typeface="+mj-ea"/>
                <a:cs typeface="+mj-cs"/>
              </a:rPr>
              <a:t>lokal</a:t>
            </a:r>
            <a:r>
              <a:rPr lang="en-US" sz="3800" b="1" u="sng" cap="all" dirty="0">
                <a:solidFill>
                  <a:schemeClr val="bg1"/>
                </a:solidFill>
                <a:latin typeface="+mj-lt"/>
                <a:ea typeface="+mj-ea"/>
                <a:cs typeface="+mj-cs"/>
              </a:rPr>
              <a:t> og fylkeslag</a:t>
            </a:r>
            <a:endParaRPr lang="en-US" sz="3800" cap="all" dirty="0">
              <a:solidFill>
                <a:schemeClr val="bg1"/>
              </a:solidFill>
              <a:latin typeface="+mj-lt"/>
              <a:ea typeface="+mj-ea"/>
              <a:cs typeface="+mj-cs"/>
            </a:endParaRPr>
          </a:p>
        </p:txBody>
      </p:sp>
      <p:sp>
        <p:nvSpPr>
          <p:cNvPr id="23" name="5-Point Star 12">
            <a:extLst>
              <a:ext uri="{FF2B5EF4-FFF2-40B4-BE49-F238E27FC236}">
                <a16:creationId xmlns:a16="http://schemas.microsoft.com/office/drawing/2014/main" id="{EB803A74-8E46-4CF3-B85A-2F618214C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23347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57E0B-41E7-4862-852B-4C24E7B478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14684A4D-3AB3-4D14-8F74-E9E22EFC92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62AAD8D6-E6DC-4196-8B6E-99E7C9027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EF22364E-4978-4D02-9F7E-4608CE9F4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a:extLst>
                <a:ext uri="{FF2B5EF4-FFF2-40B4-BE49-F238E27FC236}">
                  <a16:creationId xmlns:a16="http://schemas.microsoft.com/office/drawing/2014/main" id="{D203295E-B861-404F-966C-8EDD88287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15" name="Picture 14">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 name="Freeform: Shape 16">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sp>
        <p:nvSpPr>
          <p:cNvPr id="3" name="TekstSylinder 2">
            <a:extLst>
              <a:ext uri="{FF2B5EF4-FFF2-40B4-BE49-F238E27FC236}">
                <a16:creationId xmlns:a16="http://schemas.microsoft.com/office/drawing/2014/main" id="{9DC3D6CD-9772-01A8-FD9F-B46A05E84581}"/>
              </a:ext>
            </a:extLst>
          </p:cNvPr>
          <p:cNvSpPr txBox="1"/>
          <p:nvPr/>
        </p:nvSpPr>
        <p:spPr>
          <a:xfrm>
            <a:off x="1286933" y="1700808"/>
            <a:ext cx="9618133" cy="4112163"/>
          </a:xfrm>
          <a:prstGeom prst="rect">
            <a:avLst/>
          </a:prstGeom>
        </p:spPr>
        <p:txBody>
          <a:bodyPr vert="horz" lIns="91440" tIns="45720" rIns="91440" bIns="45720" rtlCol="0" anchor="ctr">
            <a:normAutofit fontScale="92500"/>
          </a:bodyPr>
          <a:lstStyle/>
          <a:p>
            <a:pPr marL="342900" lvl="0" indent="-228600" defTabSz="914400">
              <a:lnSpc>
                <a:spcPct val="110000"/>
              </a:lnSpc>
              <a:spcAft>
                <a:spcPts val="800"/>
              </a:spcAft>
              <a:buClr>
                <a:schemeClr val="accent1"/>
              </a:buClr>
              <a:buSzPct val="160000"/>
              <a:buFont typeface="Arial" panose="020B0604020202020204" pitchFamily="34" charset="0"/>
              <a:buChar char="•"/>
            </a:pPr>
            <a:r>
              <a:rPr lang="en-US" b="1" u="sng" cap="all" dirty="0">
                <a:solidFill>
                  <a:schemeClr val="accent2"/>
                </a:solidFill>
                <a:latin typeface="Arial" panose="020B0604020202020204" pitchFamily="34" charset="0"/>
                <a:cs typeface="Arial" panose="020B0604020202020204" pitchFamily="34" charset="0"/>
              </a:rPr>
              <a:t>Leder</a:t>
            </a:r>
            <a:r>
              <a:rPr lang="en-US" b="1" u="sng" cap="all" dirty="0">
                <a:solidFill>
                  <a:schemeClr val="tx1">
                    <a:lumMod val="85000"/>
                    <a:lumOff val="15000"/>
                  </a:schemeClr>
                </a:solidFill>
                <a:latin typeface="Arial" panose="020B0604020202020204" pitchFamily="34" charset="0"/>
                <a:cs typeface="Arial" panose="020B0604020202020204" pitchFamily="34" charset="0"/>
              </a:rPr>
              <a:t>, </a:t>
            </a:r>
            <a:r>
              <a:rPr lang="en-US" b="1" cap="all" dirty="0">
                <a:solidFill>
                  <a:schemeClr val="tx1">
                    <a:lumMod val="85000"/>
                    <a:lumOff val="15000"/>
                  </a:schemeClr>
                </a:solidFill>
                <a:latin typeface="Arial" panose="020B0604020202020204" pitchFamily="34" charset="0"/>
                <a:cs typeface="Arial" panose="020B0604020202020204" pitchFamily="34" charset="0"/>
              </a:rPr>
              <a:t>har i siste instans ansvar for det som blir gjort, ikke gjort i styret.</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spcAft>
                <a:spcPts val="800"/>
              </a:spcAft>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Leder bør være den som i hovedsak fronter partiet. Tals og kontaktperson</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spcAft>
                <a:spcPts val="800"/>
              </a:spcAft>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Kaller inn til styremøter. Lokallagsleder har jevnlig kontakt med styremedlemmene og fylkespartiet. Fylkesleder skal følge opp lokallagene og holde god kontakt med sine styremedlemmer</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Følger opp de ansvarlige for styrets arbeidsplan og følger med på at arbeidet blir utført og er i rute.</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Fordeler arbeidsoppgaver</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Skaper entusiasme, gir konstruktive tilbakemeldinger.</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spcAft>
                <a:spcPts val="800"/>
              </a:spcAft>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Er ansvarlig for alle viktige dokumenter og holder god oversikt</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76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57E0B-41E7-4862-852B-4C24E7B478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14684A4D-3AB3-4D14-8F74-E9E22EFC92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62AAD8D6-E6DC-4196-8B6E-99E7C9027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EF22364E-4978-4D02-9F7E-4608CE9F4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a:extLst>
                <a:ext uri="{FF2B5EF4-FFF2-40B4-BE49-F238E27FC236}">
                  <a16:creationId xmlns:a16="http://schemas.microsoft.com/office/drawing/2014/main" id="{D203295E-B861-404F-966C-8EDD88287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15" name="Picture 14">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 name="Freeform: Shape 16">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sp>
        <p:nvSpPr>
          <p:cNvPr id="3" name="TekstSylinder 2">
            <a:extLst>
              <a:ext uri="{FF2B5EF4-FFF2-40B4-BE49-F238E27FC236}">
                <a16:creationId xmlns:a16="http://schemas.microsoft.com/office/drawing/2014/main" id="{FFB49845-E51F-E9E1-DCF9-DC313E0BEA24}"/>
              </a:ext>
            </a:extLst>
          </p:cNvPr>
          <p:cNvSpPr txBox="1"/>
          <p:nvPr/>
        </p:nvSpPr>
        <p:spPr>
          <a:xfrm>
            <a:off x="1487488" y="1561697"/>
            <a:ext cx="9618133" cy="3586290"/>
          </a:xfrm>
          <a:prstGeom prst="rect">
            <a:avLst/>
          </a:prstGeom>
        </p:spPr>
        <p:txBody>
          <a:bodyPr vert="horz" lIns="91440" tIns="45720" rIns="91440" bIns="45720" rtlCol="0" anchor="ctr">
            <a:normAutofit fontScale="92500" lnSpcReduction="20000"/>
          </a:bodyPr>
          <a:lstStyle/>
          <a:p>
            <a:pPr marL="342900" lvl="0" indent="-228600" defTabSz="914400">
              <a:lnSpc>
                <a:spcPct val="110000"/>
              </a:lnSpc>
              <a:buClr>
                <a:schemeClr val="accent1"/>
              </a:buClr>
              <a:buSzPct val="160000"/>
              <a:buFont typeface="Arial" panose="020B0604020202020204" pitchFamily="34" charset="0"/>
              <a:buChar char="•"/>
            </a:pPr>
            <a:r>
              <a:rPr lang="en-US" b="1" cap="all" dirty="0">
                <a:solidFill>
                  <a:schemeClr val="accent2"/>
                </a:solidFill>
                <a:latin typeface="Arial" panose="020B0604020202020204" pitchFamily="34" charset="0"/>
                <a:cs typeface="Arial" panose="020B0604020202020204" pitchFamily="34" charset="0"/>
              </a:rPr>
              <a:t>Politisk nestleder, </a:t>
            </a:r>
            <a:r>
              <a:rPr lang="en-US" b="1" cap="all" dirty="0">
                <a:solidFill>
                  <a:schemeClr val="tx1">
                    <a:lumMod val="85000"/>
                    <a:lumOff val="15000"/>
                  </a:schemeClr>
                </a:solidFill>
                <a:latin typeface="Arial" panose="020B0604020202020204" pitchFamily="34" charset="0"/>
                <a:cs typeface="Arial" panose="020B0604020202020204" pitchFamily="34" charset="0"/>
              </a:rPr>
              <a:t>(lokallag trenger ikke å ha to nestledere)</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I samarbeid med leder, være den som utøver politikken på partiets vegne.</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Tar over dersom leder er fraværende</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Ha kontakt med presse</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spcAft>
                <a:spcPts val="800"/>
              </a:spcAft>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Arbeide med programmet</a:t>
            </a:r>
          </a:p>
          <a:p>
            <a:pPr marL="342900" lvl="0" indent="-228600" defTabSz="914400">
              <a:lnSpc>
                <a:spcPct val="110000"/>
              </a:lnSpc>
              <a:buClr>
                <a:schemeClr val="accent1"/>
              </a:buClr>
              <a:buSzPct val="160000"/>
              <a:buFont typeface="Arial" panose="020B0604020202020204" pitchFamily="34" charset="0"/>
              <a:buChar char="•"/>
            </a:pPr>
            <a:r>
              <a:rPr lang="en-US" b="1" cap="all" dirty="0">
                <a:solidFill>
                  <a:schemeClr val="accent2"/>
                </a:solidFill>
                <a:latin typeface="Arial" panose="020B0604020202020204" pitchFamily="34" charset="0"/>
                <a:cs typeface="Arial" panose="020B0604020202020204" pitchFamily="34" charset="0"/>
              </a:rPr>
              <a:t>Organisatorisk nestleder</a:t>
            </a:r>
            <a:r>
              <a:rPr lang="en-US" b="1" cap="all" dirty="0">
                <a:solidFill>
                  <a:schemeClr val="tx1">
                    <a:lumMod val="85000"/>
                    <a:lumOff val="15000"/>
                  </a:schemeClr>
                </a:solidFill>
                <a:latin typeface="Arial" panose="020B0604020202020204" pitchFamily="34" charset="0"/>
                <a:cs typeface="Arial" panose="020B0604020202020204" pitchFamily="34" charset="0"/>
              </a:rPr>
              <a:t>, (Lokallagene trenger ikke ha to nestledere)</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Har god oversikt over hele organisasjonen.</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Følge opp styremedlemmer i arbeidet og følge opp fylkeslag i henhold til vedtaksgitte oppdrag på vegne av Landsstyre, Landsmøtet og Sentralstyret.</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spcAft>
                <a:spcPts val="800"/>
              </a:spcAft>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Poteten i styret-kan bidra med organisatorisk arbeid</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spcAft>
                <a:spcPts val="800"/>
              </a:spcAft>
              <a:buClr>
                <a:schemeClr val="accent1"/>
              </a:buClr>
              <a:buSzPct val="160000"/>
              <a:buFont typeface="Arial" panose="020B0604020202020204" pitchFamily="34" charset="0"/>
              <a:buChar char="•"/>
            </a:pPr>
            <a:endParaRPr lang="en-US" cap="all" dirty="0">
              <a:solidFill>
                <a:schemeClr val="tx1">
                  <a:lumMod val="85000"/>
                  <a:lumOff val="15000"/>
                </a:schemeClr>
              </a:solidFill>
            </a:endParaRPr>
          </a:p>
        </p:txBody>
      </p:sp>
    </p:spTree>
    <p:extLst>
      <p:ext uri="{BB962C8B-B14F-4D97-AF65-F5344CB8AC3E}">
        <p14:creationId xmlns:p14="http://schemas.microsoft.com/office/powerpoint/2010/main" val="226774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57E0B-41E7-4862-852B-4C24E7B478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14684A4D-3AB3-4D14-8F74-E9E22EFC92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62AAD8D6-E6DC-4196-8B6E-99E7C9027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EF22364E-4978-4D02-9F7E-4608CE9F4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a:extLst>
                <a:ext uri="{FF2B5EF4-FFF2-40B4-BE49-F238E27FC236}">
                  <a16:creationId xmlns:a16="http://schemas.microsoft.com/office/drawing/2014/main" id="{D203295E-B861-404F-966C-8EDD88287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15" name="Picture 14">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 name="Freeform: Shape 16">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sp>
        <p:nvSpPr>
          <p:cNvPr id="3" name="TekstSylinder 2">
            <a:extLst>
              <a:ext uri="{FF2B5EF4-FFF2-40B4-BE49-F238E27FC236}">
                <a16:creationId xmlns:a16="http://schemas.microsoft.com/office/drawing/2014/main" id="{D5E479C9-AB46-93F6-1FE5-68411F5CEAC6}"/>
              </a:ext>
            </a:extLst>
          </p:cNvPr>
          <p:cNvSpPr txBox="1"/>
          <p:nvPr/>
        </p:nvSpPr>
        <p:spPr>
          <a:xfrm>
            <a:off x="1415480" y="1328695"/>
            <a:ext cx="9546125" cy="4232801"/>
          </a:xfrm>
          <a:prstGeom prst="rect">
            <a:avLst/>
          </a:prstGeom>
        </p:spPr>
        <p:txBody>
          <a:bodyPr vert="horz" lIns="91440" tIns="45720" rIns="91440" bIns="45720" rtlCol="0" anchor="ctr">
            <a:normAutofit/>
          </a:bodyPr>
          <a:lstStyle/>
          <a:p>
            <a:pPr marL="342900" lvl="0" indent="-228600" defTabSz="914400">
              <a:lnSpc>
                <a:spcPct val="110000"/>
              </a:lnSpc>
              <a:buClr>
                <a:schemeClr val="accent1"/>
              </a:buClr>
              <a:buSzPct val="160000"/>
              <a:buFont typeface="Arial" panose="020B0604020202020204" pitchFamily="34" charset="0"/>
              <a:buChar char="•"/>
            </a:pPr>
            <a:r>
              <a:rPr lang="en-US" sz="1500" b="1" cap="all" dirty="0">
                <a:solidFill>
                  <a:schemeClr val="accent2"/>
                </a:solidFill>
                <a:latin typeface="Arial" panose="020B0604020202020204" pitchFamily="34" charset="0"/>
                <a:cs typeface="Arial" panose="020B0604020202020204" pitchFamily="34" charset="0"/>
              </a:rPr>
              <a:t>Sekretær</a:t>
            </a:r>
            <a:endParaRPr lang="en-US" sz="1500" cap="all" dirty="0">
              <a:solidFill>
                <a:schemeClr val="accent2"/>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sz="1500" b="1" cap="all" dirty="0">
                <a:solidFill>
                  <a:schemeClr val="tx1">
                    <a:lumMod val="85000"/>
                    <a:lumOff val="15000"/>
                  </a:schemeClr>
                </a:solidFill>
                <a:latin typeface="Arial" panose="020B0604020202020204" pitchFamily="34" charset="0"/>
                <a:cs typeface="Arial" panose="020B0604020202020204" pitchFamily="34" charset="0"/>
              </a:rPr>
              <a:t>Skrive protokoll fra styremøtene</a:t>
            </a:r>
            <a:endParaRPr lang="en-US" sz="1500"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sz="1500" b="1" cap="all" dirty="0">
                <a:solidFill>
                  <a:schemeClr val="tx1">
                    <a:lumMod val="85000"/>
                    <a:lumOff val="15000"/>
                  </a:schemeClr>
                </a:solidFill>
                <a:latin typeface="Arial" panose="020B0604020202020204" pitchFamily="34" charset="0"/>
                <a:cs typeface="Arial" panose="020B0604020202020204" pitchFamily="34" charset="0"/>
              </a:rPr>
              <a:t>Samarbeide med leder når årsmelding skal skrives</a:t>
            </a:r>
            <a:endParaRPr lang="en-US" sz="1500"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spcAft>
                <a:spcPts val="800"/>
              </a:spcAft>
              <a:buClr>
                <a:schemeClr val="accent1"/>
              </a:buClr>
              <a:buSzPct val="160000"/>
              <a:buFont typeface="Arial" panose="020B0604020202020204" pitchFamily="34" charset="0"/>
              <a:buChar char="•"/>
            </a:pPr>
            <a:r>
              <a:rPr lang="en-US" sz="1500" b="1" cap="all" dirty="0">
                <a:solidFill>
                  <a:schemeClr val="tx1">
                    <a:lumMod val="85000"/>
                    <a:lumOff val="15000"/>
                  </a:schemeClr>
                </a:solidFill>
                <a:latin typeface="Arial" panose="020B0604020202020204" pitchFamily="34" charset="0"/>
                <a:cs typeface="Arial" panose="020B0604020202020204" pitchFamily="34" charset="0"/>
              </a:rPr>
              <a:t>Innkommen post</a:t>
            </a:r>
            <a:endParaRPr lang="en-US" sz="1500" cap="all" dirty="0">
              <a:solidFill>
                <a:schemeClr val="tx1">
                  <a:lumMod val="85000"/>
                  <a:lumOff val="15000"/>
                </a:schemeClr>
              </a:solidFill>
              <a:latin typeface="Arial" panose="020B0604020202020204" pitchFamily="34" charset="0"/>
              <a:cs typeface="Arial" panose="020B0604020202020204" pitchFamily="34" charset="0"/>
            </a:endParaRPr>
          </a:p>
          <a:p>
            <a:pPr marL="457200" indent="-228600" defTabSz="914400">
              <a:lnSpc>
                <a:spcPct val="110000"/>
              </a:lnSpc>
              <a:spcAft>
                <a:spcPts val="800"/>
              </a:spcAft>
              <a:buClr>
                <a:schemeClr val="accent1"/>
              </a:buClr>
              <a:buSzPct val="160000"/>
              <a:buFont typeface="Arial" panose="020B0604020202020204" pitchFamily="34" charset="0"/>
              <a:buChar char="•"/>
            </a:pPr>
            <a:r>
              <a:rPr lang="en-US" sz="1500" b="1" cap="all" dirty="0">
                <a:solidFill>
                  <a:schemeClr val="tx1">
                    <a:lumMod val="85000"/>
                    <a:lumOff val="15000"/>
                  </a:schemeClr>
                </a:solidFill>
                <a:latin typeface="Arial" panose="020B0604020202020204" pitchFamily="34" charset="0"/>
                <a:cs typeface="Arial" panose="020B0604020202020204" pitchFamily="34" charset="0"/>
              </a:rPr>
              <a:t> </a:t>
            </a:r>
            <a:endParaRPr lang="en-US" sz="1500" cap="all" dirty="0">
              <a:solidFill>
                <a:schemeClr val="tx1">
                  <a:lumMod val="85000"/>
                  <a:lumOff val="15000"/>
                </a:schemeClr>
              </a:solidFill>
              <a:latin typeface="Arial" panose="020B0604020202020204" pitchFamily="34" charset="0"/>
              <a:cs typeface="Arial" panose="020B0604020202020204" pitchFamily="34" charset="0"/>
            </a:endParaRPr>
          </a:p>
          <a:p>
            <a:pPr marL="342900" lvl="0" indent="-228600" defTabSz="914400">
              <a:lnSpc>
                <a:spcPct val="110000"/>
              </a:lnSpc>
              <a:buClr>
                <a:schemeClr val="accent1"/>
              </a:buClr>
              <a:buSzPct val="160000"/>
              <a:buFont typeface="Arial" panose="020B0604020202020204" pitchFamily="34" charset="0"/>
              <a:buChar char="•"/>
            </a:pPr>
            <a:r>
              <a:rPr lang="en-US" sz="1500" b="1" cap="all" dirty="0">
                <a:solidFill>
                  <a:schemeClr val="accent2"/>
                </a:solidFill>
                <a:latin typeface="Arial" panose="020B0604020202020204" pitchFamily="34" charset="0"/>
                <a:cs typeface="Arial" panose="020B0604020202020204" pitchFamily="34" charset="0"/>
              </a:rPr>
              <a:t>Økonomiansvarlig/kasserer</a:t>
            </a:r>
            <a:endParaRPr lang="en-US" sz="1500" cap="all" dirty="0">
              <a:solidFill>
                <a:schemeClr val="accent2"/>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sz="1500" b="1" cap="all" dirty="0">
                <a:solidFill>
                  <a:schemeClr val="tx1">
                    <a:lumMod val="85000"/>
                    <a:lumOff val="15000"/>
                  </a:schemeClr>
                </a:solidFill>
                <a:latin typeface="Arial" panose="020B0604020202020204" pitchFamily="34" charset="0"/>
                <a:cs typeface="Arial" panose="020B0604020202020204" pitchFamily="34" charset="0"/>
              </a:rPr>
              <a:t>Ansvarlig for økonomien og at budsjett overholdes</a:t>
            </a:r>
            <a:endParaRPr lang="en-US" sz="1500"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sz="1500" b="1" cap="all" dirty="0">
                <a:solidFill>
                  <a:schemeClr val="tx1">
                    <a:lumMod val="85000"/>
                    <a:lumOff val="15000"/>
                  </a:schemeClr>
                </a:solidFill>
                <a:latin typeface="Arial" panose="020B0604020202020204" pitchFamily="34" charset="0"/>
                <a:cs typeface="Arial" panose="020B0604020202020204" pitchFamily="34" charset="0"/>
              </a:rPr>
              <a:t>Ansvarlig for inn og utbetalinger og føre regnskap</a:t>
            </a:r>
            <a:endParaRPr lang="en-US" sz="1500"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sz="1500" b="1" cap="all" dirty="0">
                <a:solidFill>
                  <a:schemeClr val="tx1">
                    <a:lumMod val="85000"/>
                    <a:lumOff val="15000"/>
                  </a:schemeClr>
                </a:solidFill>
                <a:latin typeface="Arial" panose="020B0604020202020204" pitchFamily="34" charset="0"/>
                <a:cs typeface="Arial" panose="020B0604020202020204" pitchFamily="34" charset="0"/>
              </a:rPr>
              <a:t>Lage forslag til budsjett i samarbeid med styret</a:t>
            </a:r>
            <a:endParaRPr lang="en-US" sz="1500"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buClr>
                <a:schemeClr val="accent1"/>
              </a:buClr>
              <a:buSzPct val="160000"/>
              <a:buFont typeface="Arial" panose="020B0604020202020204" pitchFamily="34" charset="0"/>
              <a:buChar char="•"/>
            </a:pPr>
            <a:r>
              <a:rPr lang="en-US" sz="1500" b="1" cap="all" dirty="0">
                <a:solidFill>
                  <a:schemeClr val="tx1">
                    <a:lumMod val="85000"/>
                    <a:lumOff val="15000"/>
                  </a:schemeClr>
                </a:solidFill>
                <a:latin typeface="Arial" panose="020B0604020202020204" pitchFamily="34" charset="0"/>
                <a:cs typeface="Arial" panose="020B0604020202020204" pitchFamily="34" charset="0"/>
              </a:rPr>
              <a:t>Presentere økonomisk status på styremøter. Ta vare på kvitteringer og oppbevare dem på en forsvarlig måte</a:t>
            </a:r>
            <a:endParaRPr lang="en-US" sz="1500"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10000"/>
              </a:lnSpc>
              <a:spcAft>
                <a:spcPts val="800"/>
              </a:spcAft>
              <a:buClr>
                <a:schemeClr val="accent1"/>
              </a:buClr>
              <a:buSzPct val="160000"/>
              <a:buFont typeface="Arial" panose="020B0604020202020204" pitchFamily="34" charset="0"/>
              <a:buChar char="•"/>
            </a:pPr>
            <a:r>
              <a:rPr lang="en-US" sz="1500" b="1" cap="all" dirty="0">
                <a:solidFill>
                  <a:schemeClr val="tx1">
                    <a:lumMod val="85000"/>
                    <a:lumOff val="15000"/>
                  </a:schemeClr>
                </a:solidFill>
                <a:latin typeface="Arial" panose="020B0604020202020204" pitchFamily="34" charset="0"/>
                <a:cs typeface="Arial" panose="020B0604020202020204" pitchFamily="34" charset="0"/>
              </a:rPr>
              <a:t>Holde oversikt over medlemmer og sende inn til Sentralstyret medlemsoversikt og innbetale vedtektsbestemte innbetalinger, og utføre nødvendige rapporteringer i samarbeid med leder.</a:t>
            </a:r>
            <a:endParaRPr lang="en-US" sz="1500" cap="all"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86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circle(in)">
                                      <p:cBhvr>
                                        <p:cTn id="48" dur="2000"/>
                                        <p:tgtEl>
                                          <p:spTgt spid="3">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57E0B-41E7-4862-852B-4C24E7B478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14684A4D-3AB3-4D14-8F74-E9E22EFC92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62AAD8D6-E6DC-4196-8B6E-99E7C9027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EF22364E-4978-4D02-9F7E-4608CE9F4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a:extLst>
                <a:ext uri="{FF2B5EF4-FFF2-40B4-BE49-F238E27FC236}">
                  <a16:creationId xmlns:a16="http://schemas.microsoft.com/office/drawing/2014/main" id="{D203295E-B861-404F-966C-8EDD88287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15" name="Picture 14">
            <a:extLst>
              <a:ext uri="{FF2B5EF4-FFF2-40B4-BE49-F238E27FC236}">
                <a16:creationId xmlns:a16="http://schemas.microsoft.com/office/drawing/2014/main" id="{BB28D430-56EA-45B9-8632-927BEBF029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 name="Freeform: Shape 16">
            <a:extLst>
              <a:ext uri="{FF2B5EF4-FFF2-40B4-BE49-F238E27FC236}">
                <a16:creationId xmlns:a16="http://schemas.microsoft.com/office/drawing/2014/main" id="{A601F395-3079-4179-84BA-6654D9F82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7"/>
            <a:ext cx="10905067" cy="5571066"/>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w="50800" cap="sq">
            <a:noFill/>
            <a:miter lim="800000"/>
          </a:ln>
          <a:effectLst>
            <a:outerShdw blurRad="101600" dist="152400" dir="4380000" algn="t" rotWithShape="0">
              <a:prstClr val="black">
                <a:alpha val="43000"/>
              </a:prstClr>
            </a:outerShdw>
          </a:effectLst>
        </p:spPr>
        <p:style>
          <a:lnRef idx="1">
            <a:schemeClr val="accent1"/>
          </a:lnRef>
          <a:fillRef idx="3">
            <a:schemeClr val="accent1"/>
          </a:fillRef>
          <a:effectRef idx="2">
            <a:schemeClr val="accent1"/>
          </a:effectRef>
          <a:fontRef idx="minor">
            <a:schemeClr val="lt1"/>
          </a:fontRef>
        </p:style>
      </p:sp>
      <p:sp>
        <p:nvSpPr>
          <p:cNvPr id="3" name="TekstSylinder 2">
            <a:extLst>
              <a:ext uri="{FF2B5EF4-FFF2-40B4-BE49-F238E27FC236}">
                <a16:creationId xmlns:a16="http://schemas.microsoft.com/office/drawing/2014/main" id="{B73C46DE-EE03-EE25-6CA0-ECA043D37028}"/>
              </a:ext>
            </a:extLst>
          </p:cNvPr>
          <p:cNvSpPr txBox="1"/>
          <p:nvPr/>
        </p:nvSpPr>
        <p:spPr>
          <a:xfrm>
            <a:off x="1415480" y="1464027"/>
            <a:ext cx="9618133" cy="3586290"/>
          </a:xfrm>
          <a:prstGeom prst="rect">
            <a:avLst/>
          </a:prstGeom>
        </p:spPr>
        <p:txBody>
          <a:bodyPr vert="horz" lIns="91440" tIns="45720" rIns="91440" bIns="45720" rtlCol="0" anchor="ctr">
            <a:normAutofit/>
          </a:bodyPr>
          <a:lstStyle/>
          <a:p>
            <a:pPr marL="342900" lvl="0" indent="-228600" defTabSz="914400">
              <a:lnSpc>
                <a:spcPct val="120000"/>
              </a:lnSpc>
              <a:buClr>
                <a:schemeClr val="accent1"/>
              </a:buClr>
              <a:buSzPct val="160000"/>
              <a:buFont typeface="Arial" panose="020B0604020202020204" pitchFamily="34" charset="0"/>
              <a:buChar char="•"/>
            </a:pPr>
            <a:r>
              <a:rPr lang="en-US" b="1" cap="all" dirty="0">
                <a:solidFill>
                  <a:schemeClr val="accent2"/>
                </a:solidFill>
                <a:latin typeface="Arial" panose="020B0604020202020204" pitchFamily="34" charset="0"/>
                <a:cs typeface="Arial" panose="020B0604020202020204" pitchFamily="34" charset="0"/>
              </a:rPr>
              <a:t>Styremedlem</a:t>
            </a:r>
            <a:endParaRPr lang="en-US" cap="all" dirty="0">
              <a:solidFill>
                <a:schemeClr val="accent2"/>
              </a:solidFill>
              <a:latin typeface="Arial" panose="020B0604020202020204" pitchFamily="34" charset="0"/>
              <a:cs typeface="Arial" panose="020B0604020202020204" pitchFamily="34" charset="0"/>
            </a:endParaRPr>
          </a:p>
          <a:p>
            <a:pPr marL="742950" lvl="1" indent="-228600" defTabSz="914400">
              <a:lnSpc>
                <a:spcPct val="120000"/>
              </a:lnSpc>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Øvrige tildelte arbeidsoppgaver</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742950" lvl="1" indent="-228600" defTabSz="914400">
              <a:lnSpc>
                <a:spcPct val="120000"/>
              </a:lnSpc>
              <a:spcAft>
                <a:spcPts val="800"/>
              </a:spcAft>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Hjelper øvrige styremedlemmer om nødvendig. Bidrar der det trengs arbeidskraft</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indent="-228600" defTabSz="914400">
              <a:lnSpc>
                <a:spcPct val="120000"/>
              </a:lnSpc>
              <a:spcAft>
                <a:spcPts val="800"/>
              </a:spcAft>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 </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a:p>
            <a:pPr marL="342900" lvl="0" indent="-228600" defTabSz="914400">
              <a:lnSpc>
                <a:spcPct val="120000"/>
              </a:lnSpc>
              <a:buClr>
                <a:schemeClr val="accent1"/>
              </a:buClr>
              <a:buSzPct val="160000"/>
              <a:buFont typeface="Arial" panose="020B0604020202020204" pitchFamily="34" charset="0"/>
              <a:buChar char="•"/>
            </a:pPr>
            <a:r>
              <a:rPr lang="en-US" b="1" cap="all" dirty="0">
                <a:solidFill>
                  <a:schemeClr val="accent2"/>
                </a:solidFill>
                <a:latin typeface="Arial" panose="020B0604020202020204" pitchFamily="34" charset="0"/>
                <a:cs typeface="Arial" panose="020B0604020202020204" pitchFamily="34" charset="0"/>
              </a:rPr>
              <a:t>Vara</a:t>
            </a:r>
            <a:endParaRPr lang="en-US" cap="all" dirty="0">
              <a:solidFill>
                <a:schemeClr val="accent2"/>
              </a:solidFill>
              <a:latin typeface="Arial" panose="020B0604020202020204" pitchFamily="34" charset="0"/>
              <a:cs typeface="Arial" panose="020B0604020202020204" pitchFamily="34" charset="0"/>
            </a:endParaRPr>
          </a:p>
          <a:p>
            <a:pPr marL="742950" lvl="1" indent="-228600" defTabSz="914400">
              <a:lnSpc>
                <a:spcPct val="120000"/>
              </a:lnSpc>
              <a:spcAft>
                <a:spcPts val="800"/>
              </a:spcAft>
              <a:buClr>
                <a:schemeClr val="accent1"/>
              </a:buClr>
              <a:buSzPct val="160000"/>
              <a:buFont typeface="Arial" panose="020B0604020202020204" pitchFamily="34" charset="0"/>
              <a:buChar char="•"/>
            </a:pPr>
            <a:r>
              <a:rPr lang="en-US" b="1" cap="all" dirty="0">
                <a:solidFill>
                  <a:schemeClr val="tx1">
                    <a:lumMod val="85000"/>
                    <a:lumOff val="15000"/>
                  </a:schemeClr>
                </a:solidFill>
                <a:latin typeface="Arial" panose="020B0604020202020204" pitchFamily="34" charset="0"/>
                <a:cs typeface="Arial" panose="020B0604020202020204" pitchFamily="34" charset="0"/>
              </a:rPr>
              <a:t>I Pensjonistpartiet kalles 1.vara automatisk inn til alle styremøter. </a:t>
            </a:r>
            <a:endParaRPr lang="en-US" cap="all"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84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down)">
                                      <p:cBhvr>
                                        <p:cTn id="43" dur="580">
                                          <p:stCondLst>
                                            <p:cond delay="0"/>
                                          </p:stCondLst>
                                        </p:cTn>
                                        <p:tgtEl>
                                          <p:spTgt spid="3">
                                            <p:txEl>
                                              <p:pRg st="5" end="5"/>
                                            </p:txEl>
                                          </p:spTgt>
                                        </p:tgtEl>
                                      </p:cBhvr>
                                    </p:animEffect>
                                    <p:anim calcmode="lin" valueType="num">
                                      <p:cBhvr>
                                        <p:cTn id="44"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5" end="5"/>
                                            </p:txEl>
                                          </p:spTgt>
                                        </p:tgtEl>
                                      </p:cBhvr>
                                      <p:to x="100000" y="60000"/>
                                    </p:animScale>
                                    <p:animScale>
                                      <p:cBhvr>
                                        <p:cTn id="50" dur="166" decel="50000">
                                          <p:stCondLst>
                                            <p:cond delay="676"/>
                                          </p:stCondLst>
                                        </p:cTn>
                                        <p:tgtEl>
                                          <p:spTgt spid="3">
                                            <p:txEl>
                                              <p:pRg st="5" end="5"/>
                                            </p:txEl>
                                          </p:spTgt>
                                        </p:tgtEl>
                                      </p:cBhvr>
                                      <p:to x="100000" y="100000"/>
                                    </p:animScale>
                                    <p:animScale>
                                      <p:cBhvr>
                                        <p:cTn id="51" dur="26">
                                          <p:stCondLst>
                                            <p:cond delay="1312"/>
                                          </p:stCondLst>
                                        </p:cTn>
                                        <p:tgtEl>
                                          <p:spTgt spid="3">
                                            <p:txEl>
                                              <p:pRg st="5" end="5"/>
                                            </p:txEl>
                                          </p:spTgt>
                                        </p:tgtEl>
                                      </p:cBhvr>
                                      <p:to x="100000" y="80000"/>
                                    </p:animScale>
                                    <p:animScale>
                                      <p:cBhvr>
                                        <p:cTn id="52" dur="166" decel="50000">
                                          <p:stCondLst>
                                            <p:cond delay="1338"/>
                                          </p:stCondLst>
                                        </p:cTn>
                                        <p:tgtEl>
                                          <p:spTgt spid="3">
                                            <p:txEl>
                                              <p:pRg st="5" end="5"/>
                                            </p:txEl>
                                          </p:spTgt>
                                        </p:tgtEl>
                                      </p:cBhvr>
                                      <p:to x="100000" y="100000"/>
                                    </p:animScale>
                                    <p:animScale>
                                      <p:cBhvr>
                                        <p:cTn id="53" dur="26">
                                          <p:stCondLst>
                                            <p:cond delay="1642"/>
                                          </p:stCondLst>
                                        </p:cTn>
                                        <p:tgtEl>
                                          <p:spTgt spid="3">
                                            <p:txEl>
                                              <p:pRg st="5" end="5"/>
                                            </p:txEl>
                                          </p:spTgt>
                                        </p:tgtEl>
                                      </p:cBhvr>
                                      <p:to x="100000" y="90000"/>
                                    </p:animScale>
                                    <p:animScale>
                                      <p:cBhvr>
                                        <p:cTn id="54" dur="166" decel="50000">
                                          <p:stCondLst>
                                            <p:cond delay="1668"/>
                                          </p:stCondLst>
                                        </p:cTn>
                                        <p:tgtEl>
                                          <p:spTgt spid="3">
                                            <p:txEl>
                                              <p:pRg st="5" end="5"/>
                                            </p:txEl>
                                          </p:spTgt>
                                        </p:tgtEl>
                                      </p:cBhvr>
                                      <p:to x="100000" y="100000"/>
                                    </p:animScale>
                                    <p:animScale>
                                      <p:cBhvr>
                                        <p:cTn id="55" dur="26">
                                          <p:stCondLst>
                                            <p:cond delay="1808"/>
                                          </p:stCondLst>
                                        </p:cTn>
                                        <p:tgtEl>
                                          <p:spTgt spid="3">
                                            <p:txEl>
                                              <p:pRg st="5" end="5"/>
                                            </p:txEl>
                                          </p:spTgt>
                                        </p:tgtEl>
                                      </p:cBhvr>
                                      <p:to x="100000" y="95000"/>
                                    </p:animScale>
                                    <p:animScale>
                                      <p:cBhvr>
                                        <p:cTn id="56"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1A8CDCA-EC58-40B4-9F17-A7B613A32F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1" name="Freeform 11">
            <a:extLst>
              <a:ext uri="{FF2B5EF4-FFF2-40B4-BE49-F238E27FC236}">
                <a16:creationId xmlns:a16="http://schemas.microsoft.com/office/drawing/2014/main" id="{DBC44137-B240-488D-B88F-9D266FACA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33" name="Freeform 13">
            <a:extLst>
              <a:ext uri="{FF2B5EF4-FFF2-40B4-BE49-F238E27FC236}">
                <a16:creationId xmlns:a16="http://schemas.microsoft.com/office/drawing/2014/main" id="{70FFA344-365C-4944-848F-8B966C335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5" name="Freeform 25">
            <a:extLst>
              <a:ext uri="{FF2B5EF4-FFF2-40B4-BE49-F238E27FC236}">
                <a16:creationId xmlns:a16="http://schemas.microsoft.com/office/drawing/2014/main" id="{D73EBEE6-2E8A-47F3-ADCA-5C0A95C36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7" name="Freeform 14">
            <a:extLst>
              <a:ext uri="{FF2B5EF4-FFF2-40B4-BE49-F238E27FC236}">
                <a16:creationId xmlns:a16="http://schemas.microsoft.com/office/drawing/2014/main" id="{47525714-3E1C-46F0-A17D-D3BE3D221F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9" name="5-Point Star 24">
            <a:extLst>
              <a:ext uri="{FF2B5EF4-FFF2-40B4-BE49-F238E27FC236}">
                <a16:creationId xmlns:a16="http://schemas.microsoft.com/office/drawing/2014/main" id="{B178D758-A5E1-416F-9966-F71730470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41" name="Freeform: Shape 40">
            <a:extLst>
              <a:ext uri="{FF2B5EF4-FFF2-40B4-BE49-F238E27FC236}">
                <a16:creationId xmlns:a16="http://schemas.microsoft.com/office/drawing/2014/main" id="{454915C5-707B-4B29-9E6B-116367F8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0191" cy="6858000"/>
          </a:xfrm>
          <a:custGeom>
            <a:avLst/>
            <a:gdLst>
              <a:gd name="connsiteX0" fmla="*/ 1 w 4061802"/>
              <a:gd name="connsiteY0" fmla="*/ 0 h 6858000"/>
              <a:gd name="connsiteX1" fmla="*/ 4059081 w 4061802"/>
              <a:gd name="connsiteY1" fmla="*/ 0 h 6858000"/>
              <a:gd name="connsiteX2" fmla="*/ 4059081 w 4061802"/>
              <a:gd name="connsiteY2" fmla="*/ 2339825 h 6858000"/>
              <a:gd name="connsiteX3" fmla="*/ 4061802 w 4061802"/>
              <a:gd name="connsiteY3" fmla="*/ 2339683 h 6858000"/>
              <a:gd name="connsiteX4" fmla="*/ 4061802 w 4061802"/>
              <a:gd name="connsiteY4" fmla="*/ 3776054 h 6858000"/>
              <a:gd name="connsiteX5" fmla="*/ 4059081 w 4061802"/>
              <a:gd name="connsiteY5" fmla="*/ 3776199 h 6858000"/>
              <a:gd name="connsiteX6" fmla="*/ 4059081 w 4061802"/>
              <a:gd name="connsiteY6" fmla="*/ 6858000 h 6858000"/>
              <a:gd name="connsiteX7" fmla="*/ 1 w 4061802"/>
              <a:gd name="connsiteY7" fmla="*/ 6858000 h 6858000"/>
              <a:gd name="connsiteX8" fmla="*/ 1 w 4061802"/>
              <a:gd name="connsiteY8" fmla="*/ 3992604 h 6858000"/>
              <a:gd name="connsiteX9" fmla="*/ 0 w 4061802"/>
              <a:gd name="connsiteY9" fmla="*/ 3992604 h 6858000"/>
              <a:gd name="connsiteX10" fmla="*/ 0 w 4061802"/>
              <a:gd name="connsiteY10" fmla="*/ 2552279 h 6858000"/>
              <a:gd name="connsiteX11" fmla="*/ 1 w 4061802"/>
              <a:gd name="connsiteY11" fmla="*/ 25522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1802" h="6858000">
                <a:moveTo>
                  <a:pt x="1" y="0"/>
                </a:moveTo>
                <a:lnTo>
                  <a:pt x="4059081" y="0"/>
                </a:lnTo>
                <a:lnTo>
                  <a:pt x="4059081" y="2339825"/>
                </a:lnTo>
                <a:lnTo>
                  <a:pt x="4061802" y="2339683"/>
                </a:lnTo>
                <a:lnTo>
                  <a:pt x="4061802" y="3776054"/>
                </a:lnTo>
                <a:lnTo>
                  <a:pt x="4059081" y="3776199"/>
                </a:lnTo>
                <a:lnTo>
                  <a:pt x="4059081" y="6858000"/>
                </a:lnTo>
                <a:lnTo>
                  <a:pt x="1" y="6858000"/>
                </a:lnTo>
                <a:lnTo>
                  <a:pt x="1" y="3992604"/>
                </a:lnTo>
                <a:lnTo>
                  <a:pt x="0" y="3992604"/>
                </a:lnTo>
                <a:lnTo>
                  <a:pt x="0" y="2552279"/>
                </a:lnTo>
                <a:lnTo>
                  <a:pt x="1" y="2552279"/>
                </a:lnTo>
                <a:close/>
              </a:path>
            </a:pathLst>
          </a:custGeom>
          <a:gradFill flip="none" rotWithShape="1">
            <a:gsLst>
              <a:gs pos="34000">
                <a:schemeClr val="accent1"/>
              </a:gs>
              <a:gs pos="100000">
                <a:schemeClr val="accent1">
                  <a:lumMod val="50000"/>
                </a:schemeClr>
              </a:gs>
            </a:gsLst>
            <a:lin ang="3600000" scaled="0"/>
            <a:tileRect/>
          </a:gradFill>
          <a:ln>
            <a:noFill/>
          </a:ln>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26B8E032-9914-4C00-B51A-C2DA16271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1733" cy="6858000"/>
          </a:xfrm>
          <a:prstGeom prst="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Freeform: Shape 44">
            <a:extLst>
              <a:ext uri="{FF2B5EF4-FFF2-40B4-BE49-F238E27FC236}">
                <a16:creationId xmlns:a16="http://schemas.microsoft.com/office/drawing/2014/main" id="{43B4841E-E6B6-48C3-BA02-F73659C6D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802" y="1"/>
            <a:ext cx="8130198" cy="6857999"/>
          </a:xfrm>
          <a:custGeom>
            <a:avLst/>
            <a:gdLst>
              <a:gd name="connsiteX0" fmla="*/ 0 w 8130198"/>
              <a:gd name="connsiteY0" fmla="*/ 0 h 6857999"/>
              <a:gd name="connsiteX1" fmla="*/ 7241014 w 8130198"/>
              <a:gd name="connsiteY1" fmla="*/ 0 h 6857999"/>
              <a:gd name="connsiteX2" fmla="*/ 8130198 w 8130198"/>
              <a:gd name="connsiteY2" fmla="*/ 0 h 6857999"/>
              <a:gd name="connsiteX3" fmla="*/ 8130198 w 8130198"/>
              <a:gd name="connsiteY3" fmla="*/ 6857999 h 6857999"/>
              <a:gd name="connsiteX4" fmla="*/ 0 w 8130198"/>
              <a:gd name="connsiteY4" fmla="*/ 6857999 h 6857999"/>
              <a:gd name="connsiteX5" fmla="*/ 0 w 8130198"/>
              <a:gd name="connsiteY5" fmla="*/ 63753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198" h="6857999">
                <a:moveTo>
                  <a:pt x="0" y="0"/>
                </a:moveTo>
                <a:lnTo>
                  <a:pt x="7241014" y="0"/>
                </a:lnTo>
                <a:lnTo>
                  <a:pt x="8130198" y="0"/>
                </a:lnTo>
                <a:lnTo>
                  <a:pt x="8130198" y="6857999"/>
                </a:lnTo>
                <a:lnTo>
                  <a:pt x="0" y="6857999"/>
                </a:lnTo>
                <a:lnTo>
                  <a:pt x="0" y="6375361"/>
                </a:lnTo>
                <a:close/>
              </a:path>
            </a:pathLst>
          </a:custGeom>
          <a:ln>
            <a:noFill/>
          </a:ln>
          <a:effectLst/>
        </p:spPr>
        <p:style>
          <a:lnRef idx="1">
            <a:schemeClr val="accent1"/>
          </a:lnRef>
          <a:fillRef idx="3">
            <a:schemeClr val="accent1"/>
          </a:fillRef>
          <a:effectRef idx="2">
            <a:schemeClr val="accent1"/>
          </a:effectRef>
          <a:fontRef idx="minor">
            <a:schemeClr val="lt1"/>
          </a:fontRef>
        </p:style>
      </p:sp>
      <p:sp>
        <p:nvSpPr>
          <p:cNvPr id="3" name="TekstSylinder 2">
            <a:extLst>
              <a:ext uri="{FF2B5EF4-FFF2-40B4-BE49-F238E27FC236}">
                <a16:creationId xmlns:a16="http://schemas.microsoft.com/office/drawing/2014/main" id="{144868CC-6BC7-437A-D01B-066BAC6AAF4C}"/>
              </a:ext>
            </a:extLst>
          </p:cNvPr>
          <p:cNvSpPr txBox="1"/>
          <p:nvPr/>
        </p:nvSpPr>
        <p:spPr>
          <a:xfrm>
            <a:off x="4687641" y="669803"/>
            <a:ext cx="6520928" cy="3191246"/>
          </a:xfrm>
          <a:prstGeom prst="rect">
            <a:avLst/>
          </a:prstGeom>
        </p:spPr>
        <p:txBody>
          <a:bodyPr vert="horz" lIns="91440" tIns="45720" rIns="91440" bIns="45720" rtlCol="0" anchor="ctr">
            <a:normAutofit/>
          </a:bodyPr>
          <a:lstStyle/>
          <a:p>
            <a:pPr defTabSz="914400">
              <a:lnSpc>
                <a:spcPct val="90000"/>
              </a:lnSpc>
              <a:spcBef>
                <a:spcPct val="0"/>
              </a:spcBef>
              <a:spcAft>
                <a:spcPts val="800"/>
              </a:spcAft>
            </a:pPr>
            <a:r>
              <a:rPr lang="en-US" sz="5400" b="1" u="sng" cap="all" dirty="0">
                <a:solidFill>
                  <a:schemeClr val="accent1"/>
                </a:solidFill>
                <a:latin typeface="+mj-lt"/>
                <a:ea typeface="+mj-ea"/>
                <a:cs typeface="+mj-cs"/>
              </a:rPr>
              <a:t>Styrets arbeidsoppgaver i fylkes og lokallag</a:t>
            </a:r>
            <a:endParaRPr lang="en-US" sz="5400" cap="all" dirty="0">
              <a:solidFill>
                <a:schemeClr val="accent1"/>
              </a:solidFill>
              <a:latin typeface="+mj-lt"/>
              <a:ea typeface="+mj-ea"/>
              <a:cs typeface="+mj-cs"/>
            </a:endParaRPr>
          </a:p>
        </p:txBody>
      </p:sp>
      <p:pic>
        <p:nvPicPr>
          <p:cNvPr id="4" name="Bilde 3">
            <a:extLst>
              <a:ext uri="{FF2B5EF4-FFF2-40B4-BE49-F238E27FC236}">
                <a16:creationId xmlns:a16="http://schemas.microsoft.com/office/drawing/2014/main" id="{31C2A251-F6E1-E6B4-CC1F-1A7A861DF8A1}"/>
              </a:ext>
            </a:extLst>
          </p:cNvPr>
          <p:cNvPicPr>
            <a:picLocks noChangeAspect="1"/>
          </p:cNvPicPr>
          <p:nvPr/>
        </p:nvPicPr>
        <p:blipFill>
          <a:blip r:embed="rId4"/>
          <a:stretch>
            <a:fillRect/>
          </a:stretch>
        </p:blipFill>
        <p:spPr>
          <a:xfrm>
            <a:off x="843960" y="4254724"/>
            <a:ext cx="6885713" cy="1118492"/>
          </a:xfrm>
          <a:prstGeom prst="rect">
            <a:avLst/>
          </a:prstGeom>
        </p:spPr>
      </p:pic>
    </p:spTree>
    <p:extLst>
      <p:ext uri="{BB962C8B-B14F-4D97-AF65-F5344CB8AC3E}">
        <p14:creationId xmlns:p14="http://schemas.microsoft.com/office/powerpoint/2010/main" val="1353648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2769B126-B225-6F82-72BE-BEBBB211492A}"/>
              </a:ext>
            </a:extLst>
          </p:cNvPr>
          <p:cNvSpPr txBox="1"/>
          <p:nvPr/>
        </p:nvSpPr>
        <p:spPr>
          <a:xfrm>
            <a:off x="767408" y="836712"/>
            <a:ext cx="10153128" cy="3066480"/>
          </a:xfrm>
          <a:prstGeom prst="rect">
            <a:avLst/>
          </a:prstGeom>
          <a:noFill/>
        </p:spPr>
        <p:txBody>
          <a:bodyPr wrap="square">
            <a:spAutoFit/>
          </a:bodyPr>
          <a:lstStyle/>
          <a:p>
            <a:pPr marL="342900" lvl="0" indent="-342900">
              <a:lnSpc>
                <a:spcPct val="107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Styret skal til enhver tid følge og forholde seg til Pensjonistpartiets til enhver tid gjeldende vedtekter </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Kommunepartistyrer har en særlig plikt til å påse at partiets program og politikk blir fulgt opp på alle plan i kommunen. Det samme gjelder fylkespartiet og fylkestingsgruppa.</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Sette opp møteplan for minimum 5 styremøter pr. år (fylkesstyre)for kommunelag. </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Bruke årshjulet som hjelpedokument eller kalender, styremøter og viktige datoer for laget føres inn i årshjulet.</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Føre og oppdatere medlemslister. Sende medlemsliste til medlemsansvarlig i Sentralstyret innen gitt frist, samt betale inn medlemsavgift. (se årshjul)</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5211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500"/>
                                        <p:tgtEl>
                                          <p:spTgt spid="3">
                                            <p:txEl>
                                              <p:pRg st="1" end="1"/>
                                            </p:txEl>
                                          </p:spTgt>
                                        </p:tgtEl>
                                      </p:cBhvr>
                                    </p:animEffect>
                                  </p:childTnLst>
                                </p:cTn>
                              </p:par>
                              <p:par>
                                <p:cTn id="10" presetID="1"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 calcmode="lin" valueType="num">
                                      <p:cBhvr additive="base">
                                        <p:cTn id="1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12C5D9CD-BA8A-0307-05BC-6BB881E4CD62}"/>
              </a:ext>
            </a:extLst>
          </p:cNvPr>
          <p:cNvSpPr txBox="1"/>
          <p:nvPr/>
        </p:nvSpPr>
        <p:spPr>
          <a:xfrm>
            <a:off x="767408" y="476672"/>
            <a:ext cx="9937104" cy="4007059"/>
          </a:xfrm>
          <a:prstGeom prst="rect">
            <a:avLst/>
          </a:prstGeom>
          <a:noFill/>
        </p:spPr>
        <p:txBody>
          <a:bodyPr wrap="square">
            <a:spAutoFit/>
          </a:bodyPr>
          <a:lstStyle/>
          <a:p>
            <a:pPr marL="342900" lvl="0" indent="-342900">
              <a:lnSpc>
                <a:spcPct val="107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Utarbeide å sende inn pålagte rapporter til fylkesstyret og Sentralstyret</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Samarbeide og samhandle med nødvendige ledd i organisasjonen</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Styret og dets medlemmer skal holde seg oppdatert ved å lese informasjon som kommer, samt reagere og svare på henvendelser som kommer på e-post eller i brevs form fra andre ledd i partiet. </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Sørge for et godt samarbeid med kommune/fylkestings gruppen</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Medlemspleie i form av medlemsmøter, infoskriv og involvering.</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Arbeide med medlemsverving</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Arrangere årsmøte i henhold til vedtektene. </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Ø"/>
            </a:pPr>
            <a:r>
              <a:rPr lang="nb-NO" sz="1600" b="1" kern="0" dirty="0">
                <a:effectLst/>
                <a:latin typeface="Arial" panose="020B0604020202020204" pitchFamily="34" charset="0"/>
                <a:ea typeface="Calibri" panose="020F0502020204030204" pitchFamily="34" charset="0"/>
                <a:cs typeface="Arial" panose="020B0604020202020204" pitchFamily="34" charset="0"/>
              </a:rPr>
              <a:t>I valgår, fylke og kommunelag må utarbeide lokalprogram. Dette skal godkjennes på respektive årsmøter.</a:t>
            </a:r>
            <a:endParaRPr lang="nb-NO" sz="12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1407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calcmode="lin" valueType="num">
                                      <p:cBhvr additive="base">
                                        <p:cTn id="1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additive="base">
                                        <p:cTn id="1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2" presetClass="entr" presetSubtype="4"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767A139E-D4A3-6FE2-2B03-D56546EB1766}"/>
              </a:ext>
            </a:extLst>
          </p:cNvPr>
          <p:cNvSpPr txBox="1"/>
          <p:nvPr/>
        </p:nvSpPr>
        <p:spPr>
          <a:xfrm>
            <a:off x="335360" y="5733256"/>
            <a:ext cx="4104456" cy="523220"/>
          </a:xfrm>
          <a:prstGeom prst="rect">
            <a:avLst/>
          </a:prstGeom>
          <a:noFill/>
        </p:spPr>
        <p:txBody>
          <a:bodyPr wrap="square" rtlCol="0">
            <a:spAutoFit/>
          </a:bodyPr>
          <a:lstStyle/>
          <a:p>
            <a:r>
              <a:rPr lang="nb-NO" sz="2800" dirty="0">
                <a:solidFill>
                  <a:schemeClr val="bg1"/>
                </a:solidFill>
                <a:latin typeface="Arial Black" panose="020B0A04020102020204" pitchFamily="34" charset="0"/>
              </a:rPr>
              <a:t>Politikerskolen i PP</a:t>
            </a:r>
          </a:p>
        </p:txBody>
      </p:sp>
      <p:pic>
        <p:nvPicPr>
          <p:cNvPr id="3" name="Bilde 2">
            <a:extLst>
              <a:ext uri="{FF2B5EF4-FFF2-40B4-BE49-F238E27FC236}">
                <a16:creationId xmlns:a16="http://schemas.microsoft.com/office/drawing/2014/main" id="{DBFFB113-596B-231D-9227-0A45C42E9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240" y="5733256"/>
            <a:ext cx="3504706" cy="647183"/>
          </a:xfrm>
          <a:prstGeom prst="rect">
            <a:avLst/>
          </a:prstGeom>
        </p:spPr>
      </p:pic>
      <p:sp>
        <p:nvSpPr>
          <p:cNvPr id="5" name="Plassholder for innhold 4">
            <a:extLst>
              <a:ext uri="{FF2B5EF4-FFF2-40B4-BE49-F238E27FC236}">
                <a16:creationId xmlns:a16="http://schemas.microsoft.com/office/drawing/2014/main" id="{364BAB89-C764-C7CF-1F95-A7025DBA28FF}"/>
              </a:ext>
            </a:extLst>
          </p:cNvPr>
          <p:cNvSpPr>
            <a:spLocks noGrp="1"/>
          </p:cNvSpPr>
          <p:nvPr>
            <p:ph idx="1"/>
          </p:nvPr>
        </p:nvSpPr>
        <p:spPr>
          <a:xfrm>
            <a:off x="623392" y="1124744"/>
            <a:ext cx="10513168" cy="3672408"/>
          </a:xfrm>
        </p:spPr>
        <p:txBody>
          <a:bodyPr>
            <a:normAutofit/>
          </a:bodyPr>
          <a:lstStyle/>
          <a:p>
            <a:pPr>
              <a:lnSpc>
                <a:spcPct val="107000"/>
              </a:lnSpc>
              <a:spcAft>
                <a:spcPts val="800"/>
              </a:spcAft>
            </a:pPr>
            <a:r>
              <a:rPr lang="nb-NO" sz="2400" b="1" kern="0" dirty="0">
                <a:effectLst/>
                <a:latin typeface="Arial" panose="020B0604020202020204" pitchFamily="34" charset="0"/>
                <a:ea typeface="Calibri" panose="020F0502020204030204" pitchFamily="34" charset="0"/>
                <a:cs typeface="Arial" panose="020B0604020202020204" pitchFamily="34" charset="0"/>
              </a:rPr>
              <a:t>Styrene på alle nivåer driver partiet mellom årsmøter og Landsmøtet.</a:t>
            </a:r>
            <a:endParaRPr lang="nb-NO" sz="1800" b="1" kern="100" dirty="0">
              <a:effectLst/>
              <a:latin typeface="Arial" panose="020B0604020202020204" pitchFamily="34" charset="0"/>
              <a:ea typeface="Calibri" panose="020F0502020204030204" pitchFamily="34" charset="0"/>
              <a:cs typeface="Arial" panose="020B0604020202020204" pitchFamily="34" charset="0"/>
            </a:endParaRPr>
          </a:p>
          <a:p>
            <a:r>
              <a:rPr lang="nb-NO" sz="2400" b="1" kern="0" dirty="0">
                <a:latin typeface="Arial" panose="020B0604020202020204" pitchFamily="34" charset="0"/>
                <a:ea typeface="Calibri" panose="020F0502020204030204" pitchFamily="34" charset="0"/>
                <a:cs typeface="Arial" panose="020B0604020202020204" pitchFamily="34" charset="0"/>
              </a:rPr>
              <a:t> </a:t>
            </a:r>
            <a:r>
              <a:rPr lang="nb-NO" b="1" kern="0" dirty="0">
                <a:latin typeface="Arial" panose="020B0604020202020204" pitchFamily="34" charset="0"/>
                <a:ea typeface="Calibri" panose="020F0502020204030204" pitchFamily="34" charset="0"/>
                <a:cs typeface="Arial" panose="020B0604020202020204" pitchFamily="34" charset="0"/>
              </a:rPr>
              <a:t>På toppen har vi Landsmøtet</a:t>
            </a:r>
            <a:endParaRPr lang="nb-NO" sz="2400" b="1" kern="0" dirty="0">
              <a:effectLst/>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nb-NO" sz="2000" b="1" kern="0" dirty="0">
                <a:latin typeface="Arial" panose="020B0604020202020204" pitchFamily="34" charset="0"/>
                <a:ea typeface="Calibri" panose="020F0502020204030204" pitchFamily="34" charset="0"/>
                <a:cs typeface="Arial" panose="020B0604020202020204" pitchFamily="34" charset="0"/>
              </a:rPr>
              <a:t>  Landsstyret</a:t>
            </a:r>
          </a:p>
          <a:p>
            <a:pPr lvl="1">
              <a:buFont typeface="Wingdings" panose="05000000000000000000" pitchFamily="2" charset="2"/>
              <a:buChar char="Ø"/>
            </a:pPr>
            <a:r>
              <a:rPr lang="nb-NO" sz="2000" b="1" kern="0" dirty="0">
                <a:latin typeface="Arial" panose="020B0604020202020204" pitchFamily="34" charset="0"/>
                <a:ea typeface="Calibri" panose="020F0502020204030204" pitchFamily="34" charset="0"/>
                <a:cs typeface="Arial" panose="020B0604020202020204" pitchFamily="34" charset="0"/>
              </a:rPr>
              <a:t> Sentralstyret</a:t>
            </a:r>
          </a:p>
          <a:p>
            <a:pPr lvl="1">
              <a:buFont typeface="Wingdings" panose="05000000000000000000" pitchFamily="2" charset="2"/>
              <a:buChar char="Ø"/>
            </a:pPr>
            <a:r>
              <a:rPr lang="nb-NO" sz="2000" b="1" kern="0" dirty="0">
                <a:latin typeface="Arial" panose="020B0604020202020204" pitchFamily="34" charset="0"/>
                <a:ea typeface="Calibri" panose="020F0502020204030204" pitchFamily="34" charset="0"/>
                <a:cs typeface="Arial" panose="020B0604020202020204" pitchFamily="34" charset="0"/>
              </a:rPr>
              <a:t> Fylkesstyrene</a:t>
            </a:r>
          </a:p>
          <a:p>
            <a:pPr lvl="1">
              <a:buFont typeface="Wingdings" panose="05000000000000000000" pitchFamily="2" charset="2"/>
              <a:buChar char="Ø"/>
            </a:pPr>
            <a:r>
              <a:rPr lang="nb-NO" sz="2000" b="1" kern="0" dirty="0">
                <a:latin typeface="Arial" panose="020B0604020202020204" pitchFamily="34" charset="0"/>
                <a:ea typeface="Calibri" panose="020F0502020204030204" pitchFamily="34" charset="0"/>
                <a:cs typeface="Arial" panose="020B0604020202020204" pitchFamily="34" charset="0"/>
              </a:rPr>
              <a:t> Lokallagsstyrene</a:t>
            </a:r>
            <a:endParaRPr lang="nb-NO" b="1" kern="0" dirty="0">
              <a:effectLst/>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v"/>
            </a:pPr>
            <a:endParaRPr lang="nb-NO" b="1" kern="0" dirty="0">
              <a:effectLst/>
              <a:latin typeface="Arial" panose="020B0604020202020204" pitchFamily="34" charset="0"/>
              <a:ea typeface="Calibri" panose="020F0502020204030204" pitchFamily="34" charset="0"/>
              <a:cs typeface="Arial" panose="020B0604020202020204" pitchFamily="34" charset="0"/>
            </a:endParaRPr>
          </a:p>
          <a:p>
            <a:pPr lvl="1"/>
            <a:endParaRPr lang="nb-NO"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7ADE9B9D-E2C1-0114-EA02-A58267FB47F6}"/>
              </a:ext>
            </a:extLst>
          </p:cNvPr>
          <p:cNvSpPr txBox="1"/>
          <p:nvPr/>
        </p:nvSpPr>
        <p:spPr>
          <a:xfrm>
            <a:off x="1559496" y="764704"/>
            <a:ext cx="8136904" cy="2323713"/>
          </a:xfrm>
          <a:prstGeom prst="rect">
            <a:avLst/>
          </a:prstGeom>
          <a:noFill/>
        </p:spPr>
        <p:txBody>
          <a:bodyPr wrap="square">
            <a:spAutoFit/>
          </a:bodyPr>
          <a:lstStyle/>
          <a:p>
            <a:pPr marL="342900" lvl="0" indent="-342900">
              <a:lnSpc>
                <a:spcPct val="150000"/>
              </a:lnSpc>
              <a:spcAft>
                <a:spcPts val="800"/>
              </a:spcAft>
              <a:buFont typeface="Wingdings" panose="05000000000000000000" pitchFamily="2" charset="2"/>
              <a:buChar char="Ø"/>
            </a:pPr>
            <a:r>
              <a:rPr lang="nb-NO" sz="1800" b="1" kern="0" dirty="0">
                <a:effectLst/>
                <a:latin typeface="Arial" panose="020B0604020202020204" pitchFamily="34" charset="0"/>
                <a:ea typeface="Calibri" panose="020F0502020204030204" pitchFamily="34" charset="0"/>
                <a:cs typeface="Arial" panose="020B0604020202020204" pitchFamily="34" charset="0"/>
              </a:rPr>
              <a:t>Sørge for at nominasjons komiteen setter i gang sitt arbeid og levere inn valgliste innen gitt frist. Valglista skal vedtas på medlems/nominasjonsmøte.</a:t>
            </a:r>
            <a:endParaRPr lang="nb-NO" sz="14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nb-NO" sz="1800" b="1" kern="0" dirty="0">
                <a:effectLst/>
                <a:latin typeface="Arial" panose="020B0604020202020204" pitchFamily="34" charset="0"/>
                <a:ea typeface="Calibri" panose="020F0502020204030204" pitchFamily="34" charset="0"/>
                <a:cs typeface="Arial" panose="020B0604020202020204" pitchFamily="34" charset="0"/>
              </a:rPr>
              <a:t>Fylkespartiet, stifte nye lokallag, </a:t>
            </a:r>
            <a:endParaRPr lang="nb-NO" sz="14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800"/>
              </a:spcAft>
              <a:buFont typeface="Symbol" panose="05050102010706020507" pitchFamily="18" charset="2"/>
              <a:buChar char=""/>
            </a:pPr>
            <a:r>
              <a:rPr lang="nb-NO" sz="1800" b="1" kern="0" dirty="0">
                <a:effectLst/>
                <a:latin typeface="Arial" panose="020B0604020202020204" pitchFamily="34" charset="0"/>
                <a:ea typeface="Calibri" panose="020F0502020204030204" pitchFamily="34" charset="0"/>
                <a:cs typeface="Arial" panose="020B0604020202020204" pitchFamily="34" charset="0"/>
              </a:rPr>
              <a:t>Lokallaget kan stifte krets/bydelsutvalg med egne styrer</a:t>
            </a:r>
            <a:endParaRPr lang="nb-NO" sz="1400"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Bilde 4">
            <a:extLst>
              <a:ext uri="{FF2B5EF4-FFF2-40B4-BE49-F238E27FC236}">
                <a16:creationId xmlns:a16="http://schemas.microsoft.com/office/drawing/2014/main" id="{D3B25271-C2AB-7959-8D2F-38A2331143C3}"/>
              </a:ext>
            </a:extLst>
          </p:cNvPr>
          <p:cNvPicPr>
            <a:picLocks noChangeAspect="1"/>
          </p:cNvPicPr>
          <p:nvPr/>
        </p:nvPicPr>
        <p:blipFill>
          <a:blip r:embed="rId2"/>
          <a:stretch>
            <a:fillRect/>
          </a:stretch>
        </p:blipFill>
        <p:spPr>
          <a:xfrm>
            <a:off x="4007768" y="3645024"/>
            <a:ext cx="2408129" cy="1426588"/>
          </a:xfrm>
          <a:prstGeom prst="rect">
            <a:avLst/>
          </a:prstGeom>
        </p:spPr>
      </p:pic>
    </p:spTree>
    <p:extLst>
      <p:ext uri="{BB962C8B-B14F-4D97-AF65-F5344CB8AC3E}">
        <p14:creationId xmlns:p14="http://schemas.microsoft.com/office/powerpoint/2010/main" val="72202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500"/>
                                        <p:tgtEl>
                                          <p:spTgt spid="3">
                                            <p:txEl>
                                              <p:pRg st="1" end="1"/>
                                            </p:txEl>
                                          </p:spTgt>
                                        </p:tgtEl>
                                      </p:cBhvr>
                                    </p:animEffect>
                                  </p:childTnLst>
                                </p:cTn>
                              </p:par>
                              <p:par>
                                <p:cTn id="10" presetID="2" presetClass="entr" presetSubtype="4"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D437A850-853D-438B-1037-059210B6641E}"/>
              </a:ext>
            </a:extLst>
          </p:cNvPr>
          <p:cNvSpPr txBox="1"/>
          <p:nvPr/>
        </p:nvSpPr>
        <p:spPr>
          <a:xfrm>
            <a:off x="2135560" y="620688"/>
            <a:ext cx="6136848" cy="375552"/>
          </a:xfrm>
          <a:prstGeom prst="rect">
            <a:avLst/>
          </a:prstGeom>
          <a:noFill/>
        </p:spPr>
        <p:txBody>
          <a:bodyPr wrap="square">
            <a:spAutoFit/>
          </a:bodyPr>
          <a:lstStyle/>
          <a:p>
            <a:pPr algn="ctr">
              <a:lnSpc>
                <a:spcPct val="107000"/>
              </a:lnSpc>
              <a:spcAft>
                <a:spcPts val="800"/>
              </a:spcAft>
            </a:pPr>
            <a:r>
              <a:rPr lang="nb-NO" sz="1800" b="1" u="sng" kern="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Kommunikasjon</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kstSylinder 4">
            <a:extLst>
              <a:ext uri="{FF2B5EF4-FFF2-40B4-BE49-F238E27FC236}">
                <a16:creationId xmlns:a16="http://schemas.microsoft.com/office/drawing/2014/main" id="{2F290D66-8C27-25BB-3559-E7B62A20C8C1}"/>
              </a:ext>
            </a:extLst>
          </p:cNvPr>
          <p:cNvSpPr txBox="1"/>
          <p:nvPr/>
        </p:nvSpPr>
        <p:spPr>
          <a:xfrm>
            <a:off x="839416" y="1340768"/>
            <a:ext cx="9073008" cy="3416320"/>
          </a:xfrm>
          <a:prstGeom prst="rect">
            <a:avLst/>
          </a:prstGeom>
          <a:noFill/>
        </p:spPr>
        <p:txBody>
          <a:bodyPr wrap="square">
            <a:spAutoFit/>
          </a:bodyPr>
          <a:lstStyle/>
          <a:p>
            <a:pPr marL="285750" indent="-285750">
              <a:buFont typeface="Wingdings" panose="05000000000000000000" pitchFamily="2" charset="2"/>
              <a:buChar char="Ø"/>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Kommunikasjon er helt essensielt i en organisasjon for at den skal kunne fungere</a:t>
            </a:r>
          </a:p>
          <a:p>
            <a:pPr marL="285750" indent="-285750">
              <a:buFont typeface="Wingdings" panose="05000000000000000000" pitchFamily="2" charset="2"/>
              <a:buChar char="Ø"/>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Hvem skal man kommunisere med – og hvordan?</a:t>
            </a:r>
          </a:p>
          <a:p>
            <a:pPr marL="285750" indent="-285750">
              <a:buFont typeface="Wingdings" panose="05000000000000000000" pitchFamily="2" charset="2"/>
              <a:buChar char="Ø"/>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Kommunikasjon i styret</a:t>
            </a:r>
          </a:p>
          <a:p>
            <a:pPr marL="742950" lvl="1" indent="-285750">
              <a:buFont typeface="Wingdings" panose="05000000000000000000" pitchFamily="2" charset="2"/>
              <a:buChar char="Ø"/>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 God kommunikasjon i styret bidrar til bedre arbeidsmiljø og gir mer styrke og handlekraft.</a:t>
            </a:r>
            <a:endParaRPr lang="nb-NO" b="1" kern="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Kommunikasjon med medlemmene</a:t>
            </a:r>
          </a:p>
          <a:p>
            <a:pPr marL="742950" lvl="1" indent="-285750">
              <a:buFont typeface="Wingdings" panose="05000000000000000000" pitchFamily="2" charset="2"/>
              <a:buChar char="Ø"/>
            </a:pPr>
            <a:r>
              <a:rPr lang="nb-NO" b="1" kern="0" dirty="0">
                <a:latin typeface="Calibri" panose="020F0502020204030204" pitchFamily="34" charset="0"/>
                <a:ea typeface="Calibri" panose="020F0502020204030204" pitchFamily="34" charset="0"/>
                <a:cs typeface="Times New Roman" panose="02020603050405020304" pitchFamily="18" charset="0"/>
              </a:rPr>
              <a:t>Medlemsinfo via nyhetsbrev, invitasjon til medlemsmøter og sosiale medier</a:t>
            </a:r>
          </a:p>
          <a:p>
            <a:pPr marL="742950" lvl="1" indent="-285750">
              <a:buFont typeface="Wingdings" panose="05000000000000000000" pitchFamily="2" charset="2"/>
              <a:buChar char="Ø"/>
            </a:pPr>
            <a:r>
              <a:rPr lang="nb-NO" b="1" kern="0" dirty="0">
                <a:effectLst/>
                <a:latin typeface="Calibri" panose="020F0502020204030204" pitchFamily="34" charset="0"/>
                <a:ea typeface="Calibri" panose="020F0502020204030204" pitchFamily="34" charset="0"/>
                <a:cs typeface="Times New Roman" panose="02020603050405020304" pitchFamily="18" charset="0"/>
              </a:rPr>
              <a:t>Toveis informasjon og dialog</a:t>
            </a:r>
            <a:endParaRPr lang="nb-NO"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Wingdings" panose="05000000000000000000" pitchFamily="2" charset="2"/>
              <a:buChar char="Ø"/>
            </a:pPr>
            <a:endParaRPr lang="nb-NO"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nb-NO" sz="1800" b="1" kern="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nb-NO" dirty="0"/>
          </a:p>
        </p:txBody>
      </p:sp>
      <p:pic>
        <p:nvPicPr>
          <p:cNvPr id="6" name="Bilde 5">
            <a:extLst>
              <a:ext uri="{FF2B5EF4-FFF2-40B4-BE49-F238E27FC236}">
                <a16:creationId xmlns:a16="http://schemas.microsoft.com/office/drawing/2014/main" id="{1CED86C6-15D7-6ABF-FB56-499CA8E4731A}"/>
              </a:ext>
            </a:extLst>
          </p:cNvPr>
          <p:cNvPicPr>
            <a:picLocks noChangeAspect="1"/>
          </p:cNvPicPr>
          <p:nvPr/>
        </p:nvPicPr>
        <p:blipFill>
          <a:blip r:embed="rId3"/>
          <a:stretch>
            <a:fillRect/>
          </a:stretch>
        </p:blipFill>
        <p:spPr>
          <a:xfrm>
            <a:off x="7968208" y="3427282"/>
            <a:ext cx="2085416" cy="2089950"/>
          </a:xfrm>
          <a:prstGeom prst="rect">
            <a:avLst/>
          </a:prstGeom>
        </p:spPr>
      </p:pic>
    </p:spTree>
    <p:extLst>
      <p:ext uri="{BB962C8B-B14F-4D97-AF65-F5344CB8AC3E}">
        <p14:creationId xmlns:p14="http://schemas.microsoft.com/office/powerpoint/2010/main" val="400964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8A1243FB-3E1E-1BEC-2D9C-25E556B93889}"/>
              </a:ext>
            </a:extLst>
          </p:cNvPr>
          <p:cNvSpPr txBox="1"/>
          <p:nvPr/>
        </p:nvSpPr>
        <p:spPr>
          <a:xfrm>
            <a:off x="2567608" y="476672"/>
            <a:ext cx="6133170" cy="470000"/>
          </a:xfrm>
          <a:prstGeom prst="rect">
            <a:avLst/>
          </a:prstGeom>
          <a:noFill/>
        </p:spPr>
        <p:txBody>
          <a:bodyPr wrap="square">
            <a:spAutoFit/>
          </a:bodyPr>
          <a:lstStyle/>
          <a:p>
            <a:pPr algn="ctr">
              <a:lnSpc>
                <a:spcPct val="107000"/>
              </a:lnSpc>
              <a:spcAft>
                <a:spcPts val="800"/>
              </a:spcAft>
            </a:pPr>
            <a:r>
              <a:rPr lang="nb-NO" sz="2400" b="1" u="sng" kern="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Årshjulet, et styrende arbeidsdokument</a:t>
            </a:r>
            <a:endParaRPr lang="nb-NO"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kstSylinder 7">
            <a:extLst>
              <a:ext uri="{FF2B5EF4-FFF2-40B4-BE49-F238E27FC236}">
                <a16:creationId xmlns:a16="http://schemas.microsoft.com/office/drawing/2014/main" id="{B6ADD525-674E-CA82-2402-62C27E5324FD}"/>
              </a:ext>
            </a:extLst>
          </p:cNvPr>
          <p:cNvSpPr txBox="1"/>
          <p:nvPr/>
        </p:nvSpPr>
        <p:spPr>
          <a:xfrm>
            <a:off x="839416" y="1340768"/>
            <a:ext cx="10153128" cy="3970318"/>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Årshjulet er et godt arbeidsverktøy gjennom hele året.</a:t>
            </a:r>
          </a:p>
          <a:p>
            <a:pPr marL="285750" indent="-285750">
              <a:lnSpc>
                <a:spcPct val="150000"/>
              </a:lnSpc>
              <a:buFont typeface="Wingdings" panose="05000000000000000000" pitchFamily="2" charset="2"/>
              <a:buChar char="Ø"/>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 Bruk den som en kalender.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buFont typeface="Wingdings" panose="05000000000000000000" pitchFamily="2" charset="2"/>
              <a:buChar char="Ø"/>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Alle viktige datoer, forklaringer og veiledning i hvor du finner igjen den spesifikke handlingen i vedtektene, og hvor i kurset du finner mer opplysninger ligger under kolonnen Merknader.</a:t>
            </a:r>
          </a:p>
          <a:p>
            <a:pPr marL="285750" indent="-285750">
              <a:lnSpc>
                <a:spcPct val="150000"/>
              </a:lnSpc>
              <a:buFont typeface="Wingdings" panose="05000000000000000000" pitchFamily="2" charset="2"/>
              <a:buChar char="Ø"/>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På hjemmesiden under fanen </a:t>
            </a:r>
            <a:r>
              <a:rPr lang="nb-NO" sz="1800" b="1" i="1" u="sng" kern="0" dirty="0">
                <a:effectLst/>
                <a:latin typeface="Calibri" panose="020F0502020204030204" pitchFamily="34" charset="0"/>
                <a:ea typeface="Calibri" panose="020F0502020204030204" pitchFamily="34" charset="0"/>
                <a:cs typeface="Times New Roman" panose="02020603050405020304" pitchFamily="18" charset="0"/>
              </a:rPr>
              <a:t>Verktøy kasse</a:t>
            </a: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 ligger det enda mer utfyllende årshjul for lokallag-fylkeslag og et med samlet oversikt over alt som skjer i partiet. </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buFont typeface="Wingdings" panose="05000000000000000000" pitchFamily="2" charset="2"/>
              <a:buChar char="Ø"/>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Årshjulet kan lastes ned til bruk på egen pc. PDF og Word.</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buFont typeface="Wingdings" panose="05000000000000000000" pitchFamily="2" charset="2"/>
              <a:buChar char="Ø"/>
            </a:pPr>
            <a:r>
              <a:rPr lang="nb-NO" sz="1800" b="1" kern="0" dirty="0">
                <a:effectLst/>
                <a:latin typeface="Calibri" panose="020F0502020204030204" pitchFamily="34" charset="0"/>
                <a:ea typeface="Calibri" panose="020F0502020204030204" pitchFamily="34" charset="0"/>
                <a:cs typeface="Times New Roman" panose="02020603050405020304" pitchFamily="18" charset="0"/>
              </a:rPr>
              <a:t>På neste side vises et eksempel på hvordan årshjulet kan se ut.</a:t>
            </a:r>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nb-NO" dirty="0"/>
          </a:p>
        </p:txBody>
      </p:sp>
    </p:spTree>
    <p:extLst>
      <p:ext uri="{BB962C8B-B14F-4D97-AF65-F5344CB8AC3E}">
        <p14:creationId xmlns:p14="http://schemas.microsoft.com/office/powerpoint/2010/main" val="322964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 calcmode="lin" valueType="num">
                                      <p:cBhvr additive="base">
                                        <p:cTn id="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D2CAD1E7-3E43-3BE6-F261-00AE0D7D3F93}"/>
              </a:ext>
            </a:extLst>
          </p:cNvPr>
          <p:cNvSpPr txBox="1"/>
          <p:nvPr/>
        </p:nvSpPr>
        <p:spPr>
          <a:xfrm>
            <a:off x="2783632" y="-171400"/>
            <a:ext cx="6059801" cy="675762"/>
          </a:xfrm>
          <a:prstGeom prst="rect">
            <a:avLst/>
          </a:prstGeom>
          <a:noFill/>
        </p:spPr>
        <p:txBody>
          <a:bodyPr wrap="square">
            <a:spAutoFit/>
          </a:bodyPr>
          <a:lstStyle/>
          <a:p>
            <a:pPr algn="ctr">
              <a:lnSpc>
                <a:spcPct val="107000"/>
              </a:lnSpc>
              <a:spcAft>
                <a:spcPts val="800"/>
              </a:spcAft>
            </a:pPr>
            <a:endParaRPr lang="nb-NO" sz="12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b-NO" sz="1800" b="1" kern="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Eksempel, Årshjul for lokallag 1. halvår</a:t>
            </a:r>
            <a:endParaRPr lang="nb-NO" sz="12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ell 5">
            <a:extLst>
              <a:ext uri="{FF2B5EF4-FFF2-40B4-BE49-F238E27FC236}">
                <a16:creationId xmlns:a16="http://schemas.microsoft.com/office/drawing/2014/main" id="{786D1328-9249-55CF-150D-871EDA773D72}"/>
              </a:ext>
            </a:extLst>
          </p:cNvPr>
          <p:cNvGraphicFramePr>
            <a:graphicFrameLocks noGrp="1"/>
          </p:cNvGraphicFramePr>
          <p:nvPr>
            <p:extLst>
              <p:ext uri="{D42A27DB-BD31-4B8C-83A1-F6EECF244321}">
                <p14:modId xmlns:p14="http://schemas.microsoft.com/office/powerpoint/2010/main" val="1359892757"/>
              </p:ext>
            </p:extLst>
          </p:nvPr>
        </p:nvGraphicFramePr>
        <p:xfrm>
          <a:off x="2567608" y="504363"/>
          <a:ext cx="6840759" cy="5176211"/>
        </p:xfrm>
        <a:graphic>
          <a:graphicData uri="http://schemas.openxmlformats.org/drawingml/2006/table">
            <a:tbl>
              <a:tblPr firstRow="1" firstCol="1" bandRow="1"/>
              <a:tblGrid>
                <a:gridCol w="666181">
                  <a:extLst>
                    <a:ext uri="{9D8B030D-6E8A-4147-A177-3AD203B41FA5}">
                      <a16:colId xmlns:a16="http://schemas.microsoft.com/office/drawing/2014/main" val="554013974"/>
                    </a:ext>
                  </a:extLst>
                </a:gridCol>
                <a:gridCol w="705724">
                  <a:extLst>
                    <a:ext uri="{9D8B030D-6E8A-4147-A177-3AD203B41FA5}">
                      <a16:colId xmlns:a16="http://schemas.microsoft.com/office/drawing/2014/main" val="2668007493"/>
                    </a:ext>
                  </a:extLst>
                </a:gridCol>
                <a:gridCol w="2618478">
                  <a:extLst>
                    <a:ext uri="{9D8B030D-6E8A-4147-A177-3AD203B41FA5}">
                      <a16:colId xmlns:a16="http://schemas.microsoft.com/office/drawing/2014/main" val="240919499"/>
                    </a:ext>
                  </a:extLst>
                </a:gridCol>
                <a:gridCol w="855179">
                  <a:extLst>
                    <a:ext uri="{9D8B030D-6E8A-4147-A177-3AD203B41FA5}">
                      <a16:colId xmlns:a16="http://schemas.microsoft.com/office/drawing/2014/main" val="740849513"/>
                    </a:ext>
                  </a:extLst>
                </a:gridCol>
                <a:gridCol w="455740">
                  <a:extLst>
                    <a:ext uri="{9D8B030D-6E8A-4147-A177-3AD203B41FA5}">
                      <a16:colId xmlns:a16="http://schemas.microsoft.com/office/drawing/2014/main" val="2669675317"/>
                    </a:ext>
                  </a:extLst>
                </a:gridCol>
                <a:gridCol w="1539457">
                  <a:extLst>
                    <a:ext uri="{9D8B030D-6E8A-4147-A177-3AD203B41FA5}">
                      <a16:colId xmlns:a16="http://schemas.microsoft.com/office/drawing/2014/main" val="2656379098"/>
                    </a:ext>
                  </a:extLst>
                </a:gridCol>
              </a:tblGrid>
              <a:tr h="121798">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Måned</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Dato</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Aktivitet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Ansvar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Utført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Merknad</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15166033"/>
                  </a:ext>
                </a:extLst>
              </a:tr>
              <a:tr h="816806">
                <a:tc>
                  <a:txBody>
                    <a:bodyPr/>
                    <a:lstStyle/>
                    <a:p>
                      <a:pPr algn="ctr">
                        <a:lnSpc>
                          <a:spcPct val="107000"/>
                        </a:lnSpc>
                        <a:spcAft>
                          <a:spcPts val="800"/>
                        </a:spcAft>
                      </a:pPr>
                      <a:endParaRPr lang="nb-NO" sz="800" b="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b-NO" sz="800" b="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januar</a:t>
                      </a:r>
                      <a:endParaRPr lang="nb-NO"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07000"/>
                        </a:lnSpc>
                        <a:spcAft>
                          <a:spcPts val="800"/>
                        </a:spcAft>
                      </a:pPr>
                      <a:endParaRPr lang="nb-NO" sz="800" b="1" kern="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b-NO" sz="800" b="1" kern="0" dirty="0">
                          <a:effectLst/>
                          <a:latin typeface="Calibri" panose="020F0502020204030204" pitchFamily="34" charset="0"/>
                          <a:ea typeface="Calibri" panose="020F0502020204030204" pitchFamily="34" charset="0"/>
                          <a:cs typeface="Times New Roman" panose="02020603050405020304" pitchFamily="18" charset="0"/>
                        </a:rPr>
                        <a:t>Innen 15.</a:t>
                      </a:r>
                      <a:endParaRPr lang="nb-NO"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dirty="0">
                          <a:effectLst/>
                          <a:latin typeface="Calibri" panose="020F0502020204030204" pitchFamily="34" charset="0"/>
                          <a:ea typeface="Calibri" panose="020F0502020204030204" pitchFamily="34" charset="0"/>
                          <a:cs typeface="Times New Roman" panose="02020603050405020304" pitchFamily="18" charset="0"/>
                        </a:rPr>
                        <a:t>Innen 15.01 hvert år sender lokallaget ajourført og revisorgodkjent medlemsliste pr 31.12 foregående år til medlemsansvarlig i fylkesstyret og Sentralstyret.</a:t>
                      </a: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800" b="1" kern="0" dirty="0">
                          <a:effectLst/>
                          <a:latin typeface="Calibri" panose="020F0502020204030204" pitchFamily="34" charset="0"/>
                          <a:ea typeface="Calibri" panose="020F0502020204030204" pitchFamily="34" charset="0"/>
                          <a:cs typeface="Calibri" panose="020F0502020204030204" pitchFamily="34" charset="0"/>
                        </a:rPr>
                        <a:t>Vedtekter § 8, punkt 7a</a:t>
                      </a:r>
                      <a:endParaRPr lang="nb-NO" sz="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kern="0" dirty="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5468293"/>
                  </a:ext>
                </a:extLst>
              </a:tr>
              <a:tr h="136993">
                <a:tc>
                  <a:txBody>
                    <a:bodyPr/>
                    <a:lstStyle/>
                    <a:p>
                      <a:pPr algn="ctr">
                        <a:lnSpc>
                          <a:spcPct val="107000"/>
                        </a:lnSpc>
                        <a:spcAft>
                          <a:spcPts val="800"/>
                        </a:spcAft>
                      </a:pPr>
                      <a:r>
                        <a:rPr lang="nb-NO" sz="8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lnSpc>
                          <a:spcPct val="107000"/>
                        </a:lnSpc>
                        <a:spcAft>
                          <a:spcPts val="800"/>
                        </a:spcAft>
                      </a:pPr>
                      <a:r>
                        <a:rPr lang="nb-NO" sz="800" b="1" kern="0">
                          <a:effectLst/>
                          <a:latin typeface="Calibri" panose="020F0502020204030204" pitchFamily="34" charset="0"/>
                          <a:ea typeface="Calibri" panose="020F0502020204030204" pitchFamily="34" charset="0"/>
                          <a:cs typeface="Times New Roman" panose="02020603050405020304" pitchFamily="18" charset="0"/>
                        </a:rPr>
                        <a:t>Innen 31.</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0">
                          <a:effectLst/>
                          <a:latin typeface="Calibri" panose="020F0502020204030204" pitchFamily="34" charset="0"/>
                          <a:ea typeface="Calibri" panose="020F0502020204030204" pitchFamily="34" charset="0"/>
                          <a:cs typeface="Times New Roman" panose="02020603050405020304" pitchFamily="18" charset="0"/>
                        </a:rPr>
                        <a:t>Årsmøte i lokallaget avholdes innen utgangen av januar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b="1" kern="0">
                          <a:effectLst/>
                          <a:latin typeface="Calibri" panose="020F0502020204030204" pitchFamily="34" charset="0"/>
                          <a:ea typeface="Calibri" panose="020F0502020204030204" pitchFamily="34" charset="0"/>
                          <a:cs typeface="Times New Roman" panose="02020603050405020304" pitchFamily="18" charset="0"/>
                        </a:rPr>
                        <a:t>Vedtekter §16.1.</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678075"/>
                  </a:ext>
                </a:extLst>
              </a:tr>
              <a:tr h="121798">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Februar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Dato</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Aktivitet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Ansvar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Utført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Merknad</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05588519"/>
                  </a:ext>
                </a:extLst>
              </a:tr>
              <a:tr h="503938">
                <a:tc>
                  <a:txBody>
                    <a:bodyPr/>
                    <a:lstStyle/>
                    <a:p>
                      <a:pPr algn="ctr">
                        <a:lnSpc>
                          <a:spcPct val="107000"/>
                        </a:lnSpc>
                        <a:spcAft>
                          <a:spcPts val="800"/>
                        </a:spcAft>
                      </a:pPr>
                      <a:r>
                        <a:rPr lang="nb-NO" sz="8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Innen 1.</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Times New Roman" panose="02020603050405020304" pitchFamily="18" charset="0"/>
                        </a:rPr>
                        <a:t>Innen 01.02 innbetaler lokallaget kr 15 av minstekontingenten pr. medlem foregående år. Sendes til Sentralstyrets kasserer. </a:t>
                      </a:r>
                      <a:r>
                        <a:rPr lang="nb-NO" sz="800" kern="10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Last ned og bruk skjema for innbetaling av kr. 15. send til kasserer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b="1" kern="100">
                          <a:effectLst/>
                          <a:latin typeface="Calibri" panose="020F0502020204030204" pitchFamily="34" charset="0"/>
                          <a:ea typeface="Calibri" panose="020F0502020204030204" pitchFamily="34" charset="0"/>
                          <a:cs typeface="Calibri" panose="020F0502020204030204" pitchFamily="34" charset="0"/>
                        </a:rPr>
                        <a:t>Vedtekter § 8 7.b</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858382"/>
                  </a:ext>
                </a:extLst>
              </a:tr>
              <a:tr h="363597">
                <a:tc>
                  <a:txBody>
                    <a:bodyPr/>
                    <a:lstStyle/>
                    <a:p>
                      <a:pPr algn="ctr">
                        <a:lnSpc>
                          <a:spcPct val="107000"/>
                        </a:lnSpc>
                        <a:spcAft>
                          <a:spcPts val="800"/>
                        </a:spcAft>
                      </a:pPr>
                      <a:r>
                        <a:rPr lang="nb-NO" sz="8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Innen 15.</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Innsending av vedtekts-bestemte rapporter (årsmøteprotokoller)til FS og SST, fra kommune lagene</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b="1" kern="100">
                          <a:effectLst/>
                          <a:latin typeface="Calibri" panose="020F0502020204030204" pitchFamily="34" charset="0"/>
                          <a:ea typeface="Calibri" panose="020F0502020204030204" pitchFamily="34" charset="0"/>
                          <a:cs typeface="Calibri" panose="020F0502020204030204" pitchFamily="34" charset="0"/>
                        </a:rPr>
                        <a:t>Vedtekter § 8 7.e</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4229958"/>
                  </a:ext>
                </a:extLst>
              </a:tr>
              <a:tr h="136993">
                <a:tc>
                  <a:txBody>
                    <a:bodyPr/>
                    <a:lstStyle/>
                    <a:p>
                      <a:pPr algn="ctr">
                        <a:lnSpc>
                          <a:spcPct val="107000"/>
                        </a:lnSpc>
                        <a:spcAft>
                          <a:spcPts val="800"/>
                        </a:spcAft>
                      </a:pPr>
                      <a:r>
                        <a:rPr lang="nb-NO" sz="8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Innen 15.</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Kontrollere og rette i Enhetsregisteret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b="1" kern="100">
                          <a:effectLst/>
                          <a:latin typeface="Calibri" panose="020F0502020204030204" pitchFamily="34" charset="0"/>
                          <a:ea typeface="Calibri" panose="020F0502020204030204" pitchFamily="34" charset="0"/>
                          <a:cs typeface="Calibri" panose="020F0502020204030204" pitchFamily="34" charset="0"/>
                        </a:rPr>
                        <a:t>Vedtekter § 8 7.d</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726561"/>
                  </a:ext>
                </a:extLst>
              </a:tr>
              <a:tr h="136993">
                <a:tc>
                  <a:txBody>
                    <a:bodyPr/>
                    <a:lstStyle/>
                    <a:p>
                      <a:pPr algn="ctr">
                        <a:lnSpc>
                          <a:spcPct val="107000"/>
                        </a:lnSpc>
                        <a:spcAft>
                          <a:spcPts val="800"/>
                        </a:spcAft>
                      </a:pPr>
                      <a:r>
                        <a:rPr lang="nb-NO" sz="8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Innen 28.</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Fylkes årsmøte.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b="1" kern="100">
                          <a:effectLst/>
                          <a:latin typeface="Calibri" panose="020F0502020204030204" pitchFamily="34" charset="0"/>
                          <a:ea typeface="Calibri" panose="020F0502020204030204" pitchFamily="34" charset="0"/>
                          <a:cs typeface="Calibri" panose="020F0502020204030204" pitchFamily="34" charset="0"/>
                        </a:rPr>
                        <a:t>Vedtekter § 16.3</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0237258"/>
                  </a:ext>
                </a:extLst>
              </a:tr>
              <a:tr h="136993">
                <a:tc>
                  <a:txBody>
                    <a:bodyPr/>
                    <a:lstStyle/>
                    <a:p>
                      <a:pPr algn="ctr">
                        <a:lnSpc>
                          <a:spcPct val="107000"/>
                        </a:lnSpc>
                        <a:spcAft>
                          <a:spcPts val="800"/>
                        </a:spcAft>
                      </a:pPr>
                      <a:r>
                        <a:rPr lang="nb-NO" sz="8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b="1"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0989274"/>
                  </a:ext>
                </a:extLst>
              </a:tr>
              <a:tr h="121798">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Mars</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pPr>
                      <a:r>
                        <a:rPr lang="nb-NO" sz="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Dato</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pPr>
                      <a:r>
                        <a:rPr lang="nb-NO" sz="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Aktivitet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Ansvar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Utført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nb-NO" sz="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Merknad</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1223240622"/>
                  </a:ext>
                </a:extLst>
              </a:tr>
              <a:tr h="348403">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Valgår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1.</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Frist for å avholde nominasjonsmøte</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b="1" kern="100">
                          <a:effectLst/>
                          <a:latin typeface="Calibri" panose="020F0502020204030204" pitchFamily="34" charset="0"/>
                          <a:ea typeface="Calibri" panose="020F0502020204030204" pitchFamily="34" charset="0"/>
                          <a:cs typeface="Calibri" panose="020F0502020204030204" pitchFamily="34" charset="0"/>
                        </a:rPr>
                        <a:t>Vedtekter § 17</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800" b="1"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9570462"/>
                  </a:ext>
                </a:extLst>
              </a:tr>
              <a:tr h="348403">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Valgår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Innen 15.</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Søknad om valgstøtte i Stortingsvalg/</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Fylkes og Kommunevalg</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Skriftlig søknad med begrunnelse, budsjett og balanse.</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960724"/>
                  </a:ext>
                </a:extLst>
              </a:tr>
              <a:tr h="575008">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Valgår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Innen 31.</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Innlevering av Valglister. Kommuneliste leveres til kommunen.</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Kopi til Sentralstyret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b="1" kern="100">
                          <a:effectLst/>
                          <a:latin typeface="Calibri" panose="020F0502020204030204" pitchFamily="34" charset="0"/>
                          <a:ea typeface="Calibri" panose="020F0502020204030204" pitchFamily="34" charset="0"/>
                          <a:cs typeface="Calibri" panose="020F0502020204030204" pitchFamily="34" charset="0"/>
                        </a:rPr>
                        <a:t>Vedtekter § 17</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800" b="1"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030376"/>
                  </a:ext>
                </a:extLst>
              </a:tr>
              <a:tr h="121798">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Mai</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800"/>
                        </a:spcAft>
                      </a:pPr>
                      <a:r>
                        <a:rPr lang="nb-NO" sz="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Dato</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lnSpc>
                          <a:spcPct val="107000"/>
                        </a:lnSpc>
                        <a:spcAft>
                          <a:spcPts val="800"/>
                        </a:spcAft>
                      </a:pPr>
                      <a:r>
                        <a:rPr lang="nb-NO" sz="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Aktivitet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Ansvar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Utført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800"/>
                        </a:spcAft>
                      </a:pPr>
                      <a:r>
                        <a:rPr lang="nb-NO" sz="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Merknad</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2884937518"/>
                  </a:ext>
                </a:extLst>
              </a:tr>
              <a:tr h="348403">
                <a:tc>
                  <a:txBody>
                    <a:bodyPr/>
                    <a:lstStyle/>
                    <a:p>
                      <a:pPr algn="ctr">
                        <a:lnSpc>
                          <a:spcPct val="107000"/>
                        </a:lnSpc>
                        <a:spcAft>
                          <a:spcPts val="800"/>
                        </a:spcAft>
                      </a:pPr>
                      <a:r>
                        <a:rPr lang="nb-NO" sz="8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Holdes 2.hvert år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Landsmøtet gjennomføres</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b="1" kern="0">
                          <a:effectLst/>
                          <a:latin typeface="Calibri" panose="020F0502020204030204" pitchFamily="34" charset="0"/>
                          <a:ea typeface="Calibri" panose="020F0502020204030204" pitchFamily="34" charset="0"/>
                          <a:cs typeface="Calibri" panose="020F0502020204030204" pitchFamily="34" charset="0"/>
                        </a:rPr>
                        <a:t>Vedtekter § 14</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800" b="1"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056324"/>
                  </a:ext>
                </a:extLst>
              </a:tr>
              <a:tr h="136993">
                <a:tc>
                  <a:txBody>
                    <a:bodyPr/>
                    <a:lstStyle/>
                    <a:p>
                      <a:pPr algn="ctr">
                        <a:lnSpc>
                          <a:spcPct val="107000"/>
                        </a:lnSpc>
                        <a:spcAft>
                          <a:spcPts val="800"/>
                        </a:spcAft>
                      </a:pPr>
                      <a:r>
                        <a:rPr lang="nb-NO" sz="8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b="1" kern="100">
                          <a:effectLst/>
                          <a:latin typeface="Calibri" panose="020F0502020204030204" pitchFamily="34" charset="0"/>
                          <a:ea typeface="Calibri" panose="020F0502020204030204" pitchFamily="34" charset="0"/>
                          <a:cs typeface="Calibri" panose="020F0502020204030204" pitchFamily="34"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0587286"/>
                  </a:ext>
                </a:extLst>
              </a:tr>
              <a:tr h="121798">
                <a:tc>
                  <a:txBody>
                    <a:bodyPr/>
                    <a:lstStyle/>
                    <a:p>
                      <a:pPr algn="ct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Juni</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spcAft>
                          <a:spcPts val="800"/>
                        </a:spcAft>
                      </a:pPr>
                      <a:r>
                        <a:rPr lang="nb-NO" sz="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Dato</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gn="ctr">
                        <a:lnSpc>
                          <a:spcPct val="107000"/>
                        </a:lnSpc>
                        <a:spcAft>
                          <a:spcPts val="800"/>
                        </a:spcAft>
                      </a:pPr>
                      <a:r>
                        <a:rPr lang="nb-NO" sz="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Aktivitet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Ansvar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spcAft>
                          <a:spcPts val="800"/>
                        </a:spcAft>
                      </a:pPr>
                      <a:r>
                        <a:rPr lang="nb-NO" sz="800" b="1" ker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Utført</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spcAft>
                          <a:spcPts val="800"/>
                        </a:spcAft>
                      </a:pPr>
                      <a:r>
                        <a:rPr lang="nb-NO" sz="8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Merknad</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extLst>
                  <a:ext uri="{0D108BD9-81ED-4DB2-BD59-A6C34878D82A}">
                    <a16:rowId xmlns:a16="http://schemas.microsoft.com/office/drawing/2014/main" val="3476904399"/>
                  </a:ext>
                </a:extLst>
              </a:tr>
              <a:tr h="359471">
                <a:tc>
                  <a:txBody>
                    <a:bodyPr/>
                    <a:lstStyle/>
                    <a:p>
                      <a:pPr algn="ctr">
                        <a:lnSpc>
                          <a:spcPct val="107000"/>
                        </a:lnSpc>
                        <a:spcAft>
                          <a:spcPts val="800"/>
                        </a:spcAft>
                      </a:pPr>
                      <a:r>
                        <a:rPr lang="nb-NO" sz="8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Innen 1. juni</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b-NO" sz="800" kern="100">
                          <a:effectLst/>
                          <a:latin typeface="Calibri" panose="020F0502020204030204" pitchFamily="34" charset="0"/>
                          <a:ea typeface="Calibri" panose="020F0502020204030204" pitchFamily="34" charset="0"/>
                          <a:cs typeface="Calibri" panose="020F0502020204030204" pitchFamily="34" charset="0"/>
                        </a:rPr>
                        <a:t>Rapportering til SSB, partifinansiering. Gjelder regnskap foregående år.</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900" b="1" kern="0">
                          <a:effectLst/>
                          <a:latin typeface="Calibri" panose="020F0502020204030204" pitchFamily="34" charset="0"/>
                          <a:ea typeface="Calibri" panose="020F0502020204030204" pitchFamily="34" charset="0"/>
                          <a:cs typeface="Times New Roman" panose="02020603050405020304" pitchFamily="18" charset="0"/>
                        </a:rPr>
                        <a:t> </a:t>
                      </a:r>
                      <a:endParaRPr lang="nb-NO"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b-NO" sz="800" b="1" kern="100" dirty="0">
                          <a:effectLst/>
                          <a:latin typeface="Calibri" panose="020F0502020204030204" pitchFamily="34" charset="0"/>
                          <a:ea typeface="Calibri" panose="020F0502020204030204" pitchFamily="34" charset="0"/>
                          <a:cs typeface="Calibri" panose="020F0502020204030204" pitchFamily="34" charset="0"/>
                        </a:rPr>
                        <a:t> </a:t>
                      </a:r>
                      <a:r>
                        <a:rPr lang="nb-NO" sz="800" kern="0" dirty="0">
                          <a:effectLst/>
                          <a:latin typeface="Calibri" panose="020F0502020204030204" pitchFamily="34" charset="0"/>
                          <a:ea typeface="Calibri" panose="020F0502020204030204" pitchFamily="34" charset="0"/>
                          <a:cs typeface="Calibri" panose="020F0502020204030204" pitchFamily="34" charset="0"/>
                        </a:rPr>
                        <a:t>Dette må gjøres for å få utbetalt støtte.</a:t>
                      </a:r>
                      <a:endParaRPr lang="nb-NO" sz="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800" b="1" kern="100" dirty="0">
                          <a:effectLst/>
                          <a:latin typeface="Calibri" panose="020F0502020204030204" pitchFamily="34" charset="0"/>
                          <a:ea typeface="Calibri" panose="020F0502020204030204" pitchFamily="34" charset="0"/>
                          <a:cs typeface="Calibri" panose="020F0502020204030204" pitchFamily="34" charset="0"/>
                        </a:rPr>
                        <a:t> </a:t>
                      </a:r>
                      <a:endParaRPr lang="nb-NO"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2493" marR="224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643199"/>
                  </a:ext>
                </a:extLst>
              </a:tr>
            </a:tbl>
          </a:graphicData>
        </a:graphic>
      </p:graphicFrame>
    </p:spTree>
    <p:extLst>
      <p:ext uri="{BB962C8B-B14F-4D97-AF65-F5344CB8AC3E}">
        <p14:creationId xmlns:p14="http://schemas.microsoft.com/office/powerpoint/2010/main" val="1554883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a:xfrm>
            <a:off x="623392" y="188915"/>
            <a:ext cx="10153128" cy="1151853"/>
          </a:xfrm>
        </p:spPr>
        <p:txBody>
          <a:bodyPr rtlCol="0">
            <a:normAutofit fontScale="90000"/>
          </a:bodyPr>
          <a:lstStyle/>
          <a:p>
            <a:pPr algn="ctr">
              <a:defRPr/>
            </a:pPr>
            <a:br>
              <a:rPr lang="nb-NO" altLang="nb-NO" sz="2800" dirty="0"/>
            </a:br>
            <a:r>
              <a:rPr lang="nb-NO" altLang="nb-NO" sz="8000" dirty="0">
                <a:solidFill>
                  <a:schemeClr val="accent2">
                    <a:lumMod val="50000"/>
                  </a:schemeClr>
                </a:solidFill>
                <a:latin typeface="Arial Black" panose="020B0A04020102020204" pitchFamily="34" charset="0"/>
              </a:rPr>
              <a:t>LYKKE TIL!</a:t>
            </a:r>
          </a:p>
        </p:txBody>
      </p:sp>
      <p:sp>
        <p:nvSpPr>
          <p:cNvPr id="2" name="TekstSylinder 1">
            <a:extLst>
              <a:ext uri="{FF2B5EF4-FFF2-40B4-BE49-F238E27FC236}">
                <a16:creationId xmlns:a16="http://schemas.microsoft.com/office/drawing/2014/main" id="{7D59DB86-0B72-5821-ED97-527C1B34D77B}"/>
              </a:ext>
            </a:extLst>
          </p:cNvPr>
          <p:cNvSpPr txBox="1"/>
          <p:nvPr/>
        </p:nvSpPr>
        <p:spPr>
          <a:xfrm>
            <a:off x="335360" y="5733256"/>
            <a:ext cx="4104456" cy="523220"/>
          </a:xfrm>
          <a:prstGeom prst="rect">
            <a:avLst/>
          </a:prstGeom>
          <a:noFill/>
        </p:spPr>
        <p:txBody>
          <a:bodyPr wrap="square" rtlCol="0">
            <a:spAutoFit/>
          </a:bodyPr>
          <a:lstStyle/>
          <a:p>
            <a:r>
              <a:rPr lang="nb-NO" sz="2800" dirty="0">
                <a:solidFill>
                  <a:schemeClr val="bg1"/>
                </a:solidFill>
                <a:latin typeface="Arial Black" panose="020B0A04020102020204" pitchFamily="34" charset="0"/>
              </a:rPr>
              <a:t>Politikerskolen i PP</a:t>
            </a:r>
          </a:p>
        </p:txBody>
      </p:sp>
      <p:pic>
        <p:nvPicPr>
          <p:cNvPr id="3" name="Bilde 2">
            <a:extLst>
              <a:ext uri="{FF2B5EF4-FFF2-40B4-BE49-F238E27FC236}">
                <a16:creationId xmlns:a16="http://schemas.microsoft.com/office/drawing/2014/main" id="{879B031E-1C75-AB36-9943-36F37D78E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6240" y="5733256"/>
            <a:ext cx="3504706" cy="647183"/>
          </a:xfrm>
          <a:prstGeom prst="rect">
            <a:avLst/>
          </a:prstGeom>
        </p:spPr>
      </p:pic>
      <p:pic>
        <p:nvPicPr>
          <p:cNvPr id="7" name="Video 6" title="Student eksamen">
            <a:hlinkClick r:id="" action="ppaction://media"/>
            <a:extLst>
              <a:ext uri="{FF2B5EF4-FFF2-40B4-BE49-F238E27FC236}">
                <a16:creationId xmlns:a16="http://schemas.microsoft.com/office/drawing/2014/main" id="{3C7A3A69-DE9A-3419-E78A-331AF0800DC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9376" y="1512768"/>
            <a:ext cx="10873208" cy="3788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3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2.08333E-6 -4.07407E-6 L 2.08333E-6 -0.07222 " pathEditMode="relative" rAng="0" ptsTypes="AA">
                                      <p:cBhvr>
                                        <p:cTn id="10" dur="250" accel="50000" decel="50000" autoRev="1" fill="hold">
                                          <p:stCondLst>
                                            <p:cond delay="0"/>
                                          </p:stCondLst>
                                        </p:cTn>
                                        <p:tgtEl>
                                          <p:spTgt spid="46084"/>
                                        </p:tgtEl>
                                        <p:attrNameLst>
                                          <p:attrName>ppt_x</p:attrName>
                                          <p:attrName>ppt_y</p:attrName>
                                        </p:attrNameLst>
                                      </p:cBhvr>
                                      <p:rCtr x="0" y="-3611"/>
                                    </p:animMotion>
                                    <p:animRot by="1500000">
                                      <p:cBhvr>
                                        <p:cTn id="11" dur="125" fill="hold">
                                          <p:stCondLst>
                                            <p:cond delay="0"/>
                                          </p:stCondLst>
                                        </p:cTn>
                                        <p:tgtEl>
                                          <p:spTgt spid="46084"/>
                                        </p:tgtEl>
                                        <p:attrNameLst>
                                          <p:attrName>r</p:attrName>
                                        </p:attrNameLst>
                                      </p:cBhvr>
                                    </p:animRot>
                                    <p:animRot by="-1500000">
                                      <p:cBhvr>
                                        <p:cTn id="12" dur="125" fill="hold">
                                          <p:stCondLst>
                                            <p:cond delay="125"/>
                                          </p:stCondLst>
                                        </p:cTn>
                                        <p:tgtEl>
                                          <p:spTgt spid="46084"/>
                                        </p:tgtEl>
                                        <p:attrNameLst>
                                          <p:attrName>r</p:attrName>
                                        </p:attrNameLst>
                                      </p:cBhvr>
                                    </p:animRot>
                                    <p:animRot by="-1500000">
                                      <p:cBhvr>
                                        <p:cTn id="13" dur="125" fill="hold">
                                          <p:stCondLst>
                                            <p:cond delay="250"/>
                                          </p:stCondLst>
                                        </p:cTn>
                                        <p:tgtEl>
                                          <p:spTgt spid="46084"/>
                                        </p:tgtEl>
                                        <p:attrNameLst>
                                          <p:attrName>r</p:attrName>
                                        </p:attrNameLst>
                                      </p:cBhvr>
                                    </p:animRot>
                                    <p:animRot by="1500000">
                                      <p:cBhvr>
                                        <p:cTn id="14" dur="125" fill="hold">
                                          <p:stCondLst>
                                            <p:cond delay="375"/>
                                          </p:stCondLst>
                                        </p:cTn>
                                        <p:tgtEl>
                                          <p:spTgt spid="460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repeatCount="indefinite"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4608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441BF3C-3B37-0D1C-53B1-EEADE9248383}"/>
              </a:ext>
            </a:extLst>
          </p:cNvPr>
          <p:cNvSpPr txBox="1"/>
          <p:nvPr/>
        </p:nvSpPr>
        <p:spPr>
          <a:xfrm>
            <a:off x="1559496" y="476672"/>
            <a:ext cx="8928992" cy="4026552"/>
          </a:xfrm>
          <a:prstGeom prst="rect">
            <a:avLst/>
          </a:prstGeom>
          <a:noFill/>
        </p:spPr>
        <p:txBody>
          <a:bodyPr wrap="square">
            <a:spAutoFit/>
          </a:bodyPr>
          <a:lstStyle/>
          <a:p>
            <a:pPr marL="342900" lvl="0" indent="-342900">
              <a:lnSpc>
                <a:spcPct val="107000"/>
              </a:lnSpc>
              <a:buFont typeface="Wingdings" panose="05000000000000000000" pitchFamily="2" charset="2"/>
              <a:buChar char="Ø"/>
            </a:pPr>
            <a:r>
              <a:rPr lang="nb-NO" sz="2400" b="1" kern="0" dirty="0">
                <a:effectLst/>
                <a:latin typeface="Abadi" panose="020B0604020202020204" pitchFamily="34" charset="0"/>
                <a:ea typeface="Calibri" panose="020F0502020204030204" pitchFamily="34" charset="0"/>
                <a:cs typeface="Arial" panose="020B0604020202020204" pitchFamily="34" charset="0"/>
              </a:rPr>
              <a:t>Lokallagsstyret driver lokallaget mellom årsmøtene som er lokallagets høyeste organ.    </a:t>
            </a:r>
            <a:endParaRPr lang="nb-NO" b="1" kern="100" dirty="0">
              <a:effectLst/>
              <a:latin typeface="Abadi"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Ø"/>
            </a:pPr>
            <a:r>
              <a:rPr lang="nb-NO" sz="2400" b="1" kern="0" dirty="0">
                <a:effectLst/>
                <a:latin typeface="Abadi" panose="020B0604020202020204" pitchFamily="34" charset="0"/>
                <a:ea typeface="Calibri" panose="020F0502020204030204" pitchFamily="34" charset="0"/>
                <a:cs typeface="Arial" panose="020B0604020202020204" pitchFamily="34" charset="0"/>
              </a:rPr>
              <a:t> Fylkesstyret driver fylkeslaget mellom sine årsmøter som er fylkets høyeste organ.                                                                                                                     </a:t>
            </a:r>
            <a:endParaRPr lang="nb-NO" b="1" kern="100" dirty="0">
              <a:effectLst/>
              <a:latin typeface="Abadi"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Ø"/>
            </a:pPr>
            <a:r>
              <a:rPr lang="nb-NO" sz="2400" b="1" kern="0" dirty="0">
                <a:effectLst/>
                <a:latin typeface="Abadi" panose="020B0604020202020204" pitchFamily="34" charset="0"/>
                <a:ea typeface="Calibri" panose="020F0502020204030204" pitchFamily="34" charset="0"/>
                <a:cs typeface="Arial" panose="020B0604020202020204" pitchFamily="34" charset="0"/>
              </a:rPr>
              <a:t>Sentralstyret driver partiet mellom Landsmøtene og har Landsstyret og Landsmøtet som sitt høyeste organ. </a:t>
            </a:r>
            <a:endParaRPr lang="nb-NO" b="1" kern="100" dirty="0">
              <a:effectLst/>
              <a:latin typeface="Abadi"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Wingdings" panose="05000000000000000000" pitchFamily="2" charset="2"/>
              <a:buChar char="Ø"/>
            </a:pPr>
            <a:r>
              <a:rPr lang="nb-NO" sz="2400" b="1" kern="0" dirty="0">
                <a:effectLst/>
                <a:latin typeface="Abadi" panose="020B0604020202020204" pitchFamily="34" charset="0"/>
                <a:ea typeface="Calibri" panose="020F0502020204030204" pitchFamily="34" charset="0"/>
                <a:cs typeface="Arial" panose="020B0604020202020204" pitchFamily="34" charset="0"/>
              </a:rPr>
              <a:t>Landsstyret kommer sammen hvert halvår og består av Sentralstyret og fylkesledere.  Landsstyret er partiets øvre myndighet mellom Landsmøtene.</a:t>
            </a:r>
            <a:endParaRPr lang="nb-NO" b="1" kern="100" dirty="0">
              <a:effectLst/>
              <a:latin typeface="Abadi" panose="020B0604020202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Wingdings" panose="05000000000000000000" pitchFamily="2" charset="2"/>
              <a:buChar char="Ø"/>
            </a:pPr>
            <a:r>
              <a:rPr lang="nb-NO" sz="2400" b="1" kern="0" dirty="0">
                <a:effectLst/>
                <a:latin typeface="Abadi" panose="020B0604020202020204" pitchFamily="34" charset="0"/>
                <a:ea typeface="Calibri" panose="020F0502020204030204" pitchFamily="34" charset="0"/>
                <a:cs typeface="Arial" panose="020B0604020202020204" pitchFamily="34" charset="0"/>
              </a:rPr>
              <a:t>Landsmøtet er partiets høyeste organ.</a:t>
            </a:r>
            <a:endParaRPr lang="nb-NO" b="1" kern="100" dirty="0">
              <a:effectLst/>
              <a:latin typeface="Abadi"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8936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7E74291D-1042-282D-C47B-6978635511B3}"/>
              </a:ext>
            </a:extLst>
          </p:cNvPr>
          <p:cNvSpPr txBox="1"/>
          <p:nvPr/>
        </p:nvSpPr>
        <p:spPr>
          <a:xfrm>
            <a:off x="2711624" y="188640"/>
            <a:ext cx="6624736" cy="803105"/>
          </a:xfrm>
          <a:prstGeom prst="rect">
            <a:avLst/>
          </a:prstGeom>
          <a:noFill/>
        </p:spPr>
        <p:txBody>
          <a:bodyPr wrap="square">
            <a:spAutoFit/>
          </a:bodyPr>
          <a:lstStyle/>
          <a:p>
            <a:pPr algn="ctr">
              <a:lnSpc>
                <a:spcPct val="107000"/>
              </a:lnSpc>
              <a:spcAft>
                <a:spcPts val="800"/>
              </a:spcAft>
            </a:pPr>
            <a:r>
              <a:rPr lang="nb-NO" sz="1400" b="1" kern="0" dirty="0">
                <a:effectLst/>
                <a:latin typeface="Calibri" panose="020F0502020204030204" pitchFamily="34" charset="0"/>
                <a:ea typeface="Calibri" panose="020F0502020204030204" pitchFamily="34" charset="0"/>
                <a:cs typeface="Times New Roman" panose="02020603050405020304" pitchFamily="18" charset="0"/>
              </a:rPr>
              <a:t> </a:t>
            </a:r>
            <a:endParaRPr lang="nb-NO"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b-NO" sz="2400" b="1" kern="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Ansvarsfordeling og bevissthet rundt verv i styret</a:t>
            </a:r>
            <a:endParaRPr lang="nb-NO"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Sylinder 3">
            <a:extLst>
              <a:ext uri="{FF2B5EF4-FFF2-40B4-BE49-F238E27FC236}">
                <a16:creationId xmlns:a16="http://schemas.microsoft.com/office/drawing/2014/main" id="{3A377C1F-7F01-CBEC-BC8F-26ADE81EE46C}"/>
              </a:ext>
            </a:extLst>
          </p:cNvPr>
          <p:cNvSpPr txBox="1"/>
          <p:nvPr/>
        </p:nvSpPr>
        <p:spPr>
          <a:xfrm>
            <a:off x="1343472" y="1268760"/>
            <a:ext cx="9361040" cy="3600986"/>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Nyvalgte styremedlemmer trenger en god start med opplæring i styrearbeid</a:t>
            </a:r>
          </a:p>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Samarbeid, trygghet og jobbe på samme nivå</a:t>
            </a:r>
          </a:p>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Ta en prat rundt roller og ansvar i et styre. Spesielt de nyvalgte inn i et styre har behov for å lære.</a:t>
            </a:r>
          </a:p>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Når hele styret er sin rolle og ansvar bevisst, blir styrearbeid morsomt og inspirerende. </a:t>
            </a:r>
          </a:p>
          <a:p>
            <a:pPr marL="285750" indent="-285750">
              <a:buFont typeface="Wingdings" panose="05000000000000000000" pitchFamily="2" charset="2"/>
              <a:buChar char="Ø"/>
            </a:pPr>
            <a:endParaRPr lang="nb-NO"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4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6DBC191A-795F-DAD0-D571-62EE1FB25D1D}"/>
              </a:ext>
            </a:extLst>
          </p:cNvPr>
          <p:cNvSpPr txBox="1"/>
          <p:nvPr/>
        </p:nvSpPr>
        <p:spPr>
          <a:xfrm>
            <a:off x="3359696" y="404664"/>
            <a:ext cx="4824536" cy="470000"/>
          </a:xfrm>
          <a:prstGeom prst="rect">
            <a:avLst/>
          </a:prstGeom>
          <a:noFill/>
        </p:spPr>
        <p:txBody>
          <a:bodyPr wrap="square" rtlCol="0">
            <a:spAutoFit/>
          </a:bodyPr>
          <a:lstStyle/>
          <a:p>
            <a:pPr algn="ctr">
              <a:lnSpc>
                <a:spcPct val="107000"/>
              </a:lnSpc>
              <a:spcAft>
                <a:spcPts val="800"/>
              </a:spcAft>
            </a:pPr>
            <a:r>
              <a:rPr lang="nb-NO" sz="2400" b="1" kern="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Forventninger og rolleforståelse</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kstSylinder 2">
            <a:extLst>
              <a:ext uri="{FF2B5EF4-FFF2-40B4-BE49-F238E27FC236}">
                <a16:creationId xmlns:a16="http://schemas.microsoft.com/office/drawing/2014/main" id="{A1BD475D-6F1B-2856-BBEF-3B010ED9EEDA}"/>
              </a:ext>
            </a:extLst>
          </p:cNvPr>
          <p:cNvSpPr txBox="1"/>
          <p:nvPr/>
        </p:nvSpPr>
        <p:spPr>
          <a:xfrm>
            <a:off x="983432" y="1340768"/>
            <a:ext cx="9865096" cy="221599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Forventninger og rolleforståelse. Hva slags tanker har vi rundt det?</a:t>
            </a:r>
          </a:p>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Samarbeid</a:t>
            </a:r>
          </a:p>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Arbeidsinnsats </a:t>
            </a:r>
          </a:p>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En god arbeidsfordeling etter erfaring og kunnskap, bærer alltid frukter</a:t>
            </a:r>
          </a:p>
          <a:p>
            <a:pPr marL="285750" indent="-285750">
              <a:buFont typeface="Wingdings" panose="05000000000000000000" pitchFamily="2" charset="2"/>
              <a:buChar char="Ø"/>
            </a:pPr>
            <a:endParaRPr lang="nb-N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31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D1709B6-2D13-47D6-979C-CCBBFAE9FD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id="{1F095F43-ED14-4B48-ADDB-8AD8ADDE96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1" name="Rectangle 30">
              <a:extLst>
                <a:ext uri="{FF2B5EF4-FFF2-40B4-BE49-F238E27FC236}">
                  <a16:creationId xmlns:a16="http://schemas.microsoft.com/office/drawing/2014/main" id="{1260C78A-64CD-4535-BCA6-3FD9898F8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32" name="Freeform 11">
              <a:extLst>
                <a:ext uri="{FF2B5EF4-FFF2-40B4-BE49-F238E27FC236}">
                  <a16:creationId xmlns:a16="http://schemas.microsoft.com/office/drawing/2014/main" id="{A2D1CC73-8BB1-477E-B862-1C4BA2985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3" name="Rectangle 32">
              <a:extLst>
                <a:ext uri="{FF2B5EF4-FFF2-40B4-BE49-F238E27FC236}">
                  <a16:creationId xmlns:a16="http://schemas.microsoft.com/office/drawing/2014/main" id="{96E9F43D-E046-4ACC-B164-E012848FB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75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3" name="TekstSylinder 2">
            <a:extLst>
              <a:ext uri="{FF2B5EF4-FFF2-40B4-BE49-F238E27FC236}">
                <a16:creationId xmlns:a16="http://schemas.microsoft.com/office/drawing/2014/main" id="{5DDBECFF-F435-B32E-C0A5-81FBF36E3F8A}"/>
              </a:ext>
            </a:extLst>
          </p:cNvPr>
          <p:cNvSpPr txBox="1"/>
          <p:nvPr/>
        </p:nvSpPr>
        <p:spPr>
          <a:xfrm>
            <a:off x="8014113" y="227885"/>
            <a:ext cx="3072869" cy="1151965"/>
          </a:xfrm>
          <a:prstGeom prst="rect">
            <a:avLst/>
          </a:prstGeom>
        </p:spPr>
        <p:txBody>
          <a:bodyPr vert="horz" lIns="91440" tIns="45720" rIns="91440" bIns="45720" rtlCol="0" anchor="ctr">
            <a:normAutofit/>
          </a:bodyPr>
          <a:lstStyle/>
          <a:p>
            <a:pPr defTabSz="914400">
              <a:lnSpc>
                <a:spcPct val="90000"/>
              </a:lnSpc>
              <a:spcBef>
                <a:spcPct val="0"/>
              </a:spcBef>
              <a:spcAft>
                <a:spcPts val="800"/>
              </a:spcAft>
            </a:pPr>
            <a:r>
              <a:rPr lang="en-US" sz="3700" b="1" cap="all" dirty="0">
                <a:solidFill>
                  <a:schemeClr val="accent1"/>
                </a:solidFill>
                <a:latin typeface="+mj-lt"/>
                <a:ea typeface="+mj-ea"/>
                <a:cs typeface="+mj-cs"/>
              </a:rPr>
              <a:t>Demokrati i styret</a:t>
            </a:r>
            <a:endParaRPr lang="en-US" sz="3700" cap="all" dirty="0">
              <a:solidFill>
                <a:schemeClr val="accent1"/>
              </a:solidFill>
              <a:latin typeface="+mj-lt"/>
              <a:ea typeface="+mj-ea"/>
              <a:cs typeface="+mj-cs"/>
            </a:endParaRPr>
          </a:p>
        </p:txBody>
      </p:sp>
      <p:sp>
        <p:nvSpPr>
          <p:cNvPr id="35" name="Rectangle 34">
            <a:extLst>
              <a:ext uri="{FF2B5EF4-FFF2-40B4-BE49-F238E27FC236}">
                <a16:creationId xmlns:a16="http://schemas.microsoft.com/office/drawing/2014/main" id="{B02291D6-46F3-49BE-B424-E2C74A2BA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0" y="457200"/>
            <a:ext cx="7045932"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argerike Carved tall for mennesker">
            <a:extLst>
              <a:ext uri="{FF2B5EF4-FFF2-40B4-BE49-F238E27FC236}">
                <a16:creationId xmlns:a16="http://schemas.microsoft.com/office/drawing/2014/main" id="{120CE6F3-98E8-AAC8-432C-7988BEF5E788}"/>
              </a:ext>
            </a:extLst>
          </p:cNvPr>
          <p:cNvPicPr>
            <a:picLocks noChangeAspect="1"/>
          </p:cNvPicPr>
          <p:nvPr/>
        </p:nvPicPr>
        <p:blipFill rotWithShape="1">
          <a:blip r:embed="rId5"/>
          <a:srcRect t="23350"/>
          <a:stretch/>
        </p:blipFill>
        <p:spPr>
          <a:xfrm>
            <a:off x="750707" y="1008438"/>
            <a:ext cx="6497421" cy="3548446"/>
          </a:xfrm>
          <a:prstGeom prst="rect">
            <a:avLst/>
          </a:prstGeom>
        </p:spPr>
      </p:pic>
      <p:sp>
        <p:nvSpPr>
          <p:cNvPr id="4" name="TekstSylinder 3">
            <a:extLst>
              <a:ext uri="{FF2B5EF4-FFF2-40B4-BE49-F238E27FC236}">
                <a16:creationId xmlns:a16="http://schemas.microsoft.com/office/drawing/2014/main" id="{5144D710-720E-0AD9-5E4E-7E17E8B81B6E}"/>
              </a:ext>
            </a:extLst>
          </p:cNvPr>
          <p:cNvSpPr txBox="1"/>
          <p:nvPr/>
        </p:nvSpPr>
        <p:spPr>
          <a:xfrm>
            <a:off x="7896200" y="1268760"/>
            <a:ext cx="3600400" cy="3892969"/>
          </a:xfrm>
          <a:prstGeom prst="rect">
            <a:avLst/>
          </a:prstGeom>
        </p:spPr>
        <p:txBody>
          <a:bodyPr vert="horz" lIns="91440" tIns="45720" rIns="91440" bIns="45720" rtlCol="0" anchor="ctr">
            <a:normAutofit/>
          </a:bodyPr>
          <a:lstStyle/>
          <a:p>
            <a:pPr marL="285750" indent="-228600" defTabSz="914400">
              <a:lnSpc>
                <a:spcPct val="110000"/>
              </a:lnSpc>
              <a:spcAft>
                <a:spcPts val="600"/>
              </a:spcAft>
              <a:buClr>
                <a:schemeClr val="accent1"/>
              </a:buClr>
              <a:buSzPct val="160000"/>
              <a:buFont typeface="Arial" panose="020B0604020202020204" pitchFamily="34" charset="0"/>
              <a:buChar char="•"/>
            </a:pPr>
            <a:r>
              <a:rPr lang="en-US" sz="1100" b="1" cap="all" dirty="0">
                <a:latin typeface="Arial" panose="020B0604020202020204" pitchFamily="34" charset="0"/>
                <a:cs typeface="Arial" panose="020B0604020202020204" pitchFamily="34" charset="0"/>
              </a:rPr>
              <a:t>Styret er valgt inn på en demokratisk måte. De skal også representere medlemmene som valgte dem.</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1100" b="1" cap="all" dirty="0">
                <a:latin typeface="Arial" panose="020B0604020202020204" pitchFamily="34" charset="0"/>
                <a:cs typeface="Arial" panose="020B0604020202020204" pitchFamily="34" charset="0"/>
              </a:rPr>
              <a:t> Som styremedlem er du ansvarlig for valgene som blir gjort i styret</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1100" b="1" cap="all" dirty="0">
                <a:latin typeface="Arial" panose="020B0604020202020204" pitchFamily="34" charset="0"/>
                <a:cs typeface="Arial" panose="020B0604020202020204" pitchFamily="34" charset="0"/>
              </a:rPr>
              <a:t>styremedlemmene har et felles ansvar for å fremme interessene og ønskene til medlemmene.</a:t>
            </a:r>
            <a:endParaRPr lang="en-US" sz="1100" cap="all" dirty="0">
              <a:latin typeface="Arial" panose="020B0604020202020204" pitchFamily="34" charset="0"/>
              <a:cs typeface="Arial" panose="020B0604020202020204" pitchFamily="34" charset="0"/>
            </a:endParaRPr>
          </a:p>
          <a:p>
            <a:pPr marL="285750" indent="-228600" defTabSz="914400">
              <a:lnSpc>
                <a:spcPct val="110000"/>
              </a:lnSpc>
              <a:spcAft>
                <a:spcPts val="600"/>
              </a:spcAft>
              <a:buClr>
                <a:schemeClr val="accent1"/>
              </a:buClr>
              <a:buSzPct val="160000"/>
              <a:buFont typeface="Arial" panose="020B0604020202020204" pitchFamily="34" charset="0"/>
              <a:buChar char="•"/>
            </a:pPr>
            <a:r>
              <a:rPr lang="en-US" sz="1100" b="1" u="sng" cap="all" dirty="0">
                <a:solidFill>
                  <a:schemeClr val="accent2"/>
                </a:solidFill>
                <a:latin typeface="Arial" panose="020B0604020202020204" pitchFamily="34" charset="0"/>
                <a:cs typeface="Arial" panose="020B0604020202020204" pitchFamily="34" charset="0"/>
              </a:rPr>
              <a:t>Konsensus-</a:t>
            </a:r>
            <a:r>
              <a:rPr lang="en-US" sz="1100" b="1" cap="all" dirty="0">
                <a:latin typeface="Arial" panose="020B0604020202020204" pitchFamily="34" charset="0"/>
                <a:cs typeface="Arial" panose="020B0604020202020204" pitchFamily="34" charset="0"/>
              </a:rPr>
              <a:t> betyr enighet. </a:t>
            </a:r>
          </a:p>
          <a:p>
            <a:pPr marL="285750" indent="-228600" defTabSz="914400">
              <a:lnSpc>
                <a:spcPct val="110000"/>
              </a:lnSpc>
              <a:spcAft>
                <a:spcPts val="600"/>
              </a:spcAft>
              <a:buClr>
                <a:schemeClr val="accent1"/>
              </a:buClr>
              <a:buSzPct val="160000"/>
              <a:buFont typeface="Arial" panose="020B0604020202020204" pitchFamily="34" charset="0"/>
              <a:buChar char="•"/>
            </a:pPr>
            <a:r>
              <a:rPr lang="en-US" sz="1100" b="1" u="sng" cap="all" dirty="0">
                <a:solidFill>
                  <a:schemeClr val="accent2"/>
                </a:solidFill>
                <a:latin typeface="Arial" panose="020B0604020202020204" pitchFamily="34" charset="0"/>
                <a:cs typeface="Arial" panose="020B0604020202020204" pitchFamily="34" charset="0"/>
              </a:rPr>
              <a:t>Flertallsbeslutninger-</a:t>
            </a:r>
            <a:r>
              <a:rPr lang="en-US" sz="1100" b="1" cap="all" dirty="0">
                <a:latin typeface="Arial" panose="020B0604020202020204" pitchFamily="34" charset="0"/>
                <a:cs typeface="Arial" panose="020B0604020202020204" pitchFamily="34" charset="0"/>
              </a:rPr>
              <a:t> betyr at flertallet bestemmer hva man skal gjøre under avstemming. </a:t>
            </a:r>
            <a:endParaRPr lang="en-US" sz="1100" cap="al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97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down)">
                                      <p:cBhvr>
                                        <p:cTn id="19" dur="580">
                                          <p:stCondLst>
                                            <p:cond delay="0"/>
                                          </p:stCondLst>
                                        </p:cTn>
                                        <p:tgtEl>
                                          <p:spTgt spid="4">
                                            <p:txEl>
                                              <p:pRg st="3" end="3"/>
                                            </p:txEl>
                                          </p:spTgt>
                                        </p:tgtEl>
                                      </p:cBhvr>
                                    </p:animEffect>
                                    <p:anim calcmode="lin" valueType="num">
                                      <p:cBhvr>
                                        <p:cTn id="20"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xEl>
                                              <p:pRg st="3" end="3"/>
                                            </p:txEl>
                                          </p:spTgt>
                                        </p:tgtEl>
                                      </p:cBhvr>
                                      <p:to x="100000" y="60000"/>
                                    </p:animScale>
                                    <p:animScale>
                                      <p:cBhvr>
                                        <p:cTn id="26" dur="166" decel="50000">
                                          <p:stCondLst>
                                            <p:cond delay="676"/>
                                          </p:stCondLst>
                                        </p:cTn>
                                        <p:tgtEl>
                                          <p:spTgt spid="4">
                                            <p:txEl>
                                              <p:pRg st="3" end="3"/>
                                            </p:txEl>
                                          </p:spTgt>
                                        </p:tgtEl>
                                      </p:cBhvr>
                                      <p:to x="100000" y="100000"/>
                                    </p:animScale>
                                    <p:animScale>
                                      <p:cBhvr>
                                        <p:cTn id="27" dur="26">
                                          <p:stCondLst>
                                            <p:cond delay="1312"/>
                                          </p:stCondLst>
                                        </p:cTn>
                                        <p:tgtEl>
                                          <p:spTgt spid="4">
                                            <p:txEl>
                                              <p:pRg st="3" end="3"/>
                                            </p:txEl>
                                          </p:spTgt>
                                        </p:tgtEl>
                                      </p:cBhvr>
                                      <p:to x="100000" y="80000"/>
                                    </p:animScale>
                                    <p:animScale>
                                      <p:cBhvr>
                                        <p:cTn id="28" dur="166" decel="50000">
                                          <p:stCondLst>
                                            <p:cond delay="1338"/>
                                          </p:stCondLst>
                                        </p:cTn>
                                        <p:tgtEl>
                                          <p:spTgt spid="4">
                                            <p:txEl>
                                              <p:pRg st="3" end="3"/>
                                            </p:txEl>
                                          </p:spTgt>
                                        </p:tgtEl>
                                      </p:cBhvr>
                                      <p:to x="100000" y="100000"/>
                                    </p:animScale>
                                    <p:animScale>
                                      <p:cBhvr>
                                        <p:cTn id="29" dur="26">
                                          <p:stCondLst>
                                            <p:cond delay="1642"/>
                                          </p:stCondLst>
                                        </p:cTn>
                                        <p:tgtEl>
                                          <p:spTgt spid="4">
                                            <p:txEl>
                                              <p:pRg st="3" end="3"/>
                                            </p:txEl>
                                          </p:spTgt>
                                        </p:tgtEl>
                                      </p:cBhvr>
                                      <p:to x="100000" y="90000"/>
                                    </p:animScale>
                                    <p:animScale>
                                      <p:cBhvr>
                                        <p:cTn id="30" dur="166" decel="50000">
                                          <p:stCondLst>
                                            <p:cond delay="1668"/>
                                          </p:stCondLst>
                                        </p:cTn>
                                        <p:tgtEl>
                                          <p:spTgt spid="4">
                                            <p:txEl>
                                              <p:pRg st="3" end="3"/>
                                            </p:txEl>
                                          </p:spTgt>
                                        </p:tgtEl>
                                      </p:cBhvr>
                                      <p:to x="100000" y="100000"/>
                                    </p:animScale>
                                    <p:animScale>
                                      <p:cBhvr>
                                        <p:cTn id="31" dur="26">
                                          <p:stCondLst>
                                            <p:cond delay="1808"/>
                                          </p:stCondLst>
                                        </p:cTn>
                                        <p:tgtEl>
                                          <p:spTgt spid="4">
                                            <p:txEl>
                                              <p:pRg st="3" end="3"/>
                                            </p:txEl>
                                          </p:spTgt>
                                        </p:tgtEl>
                                      </p:cBhvr>
                                      <p:to x="100000" y="95000"/>
                                    </p:animScale>
                                    <p:animScale>
                                      <p:cBhvr>
                                        <p:cTn id="32" dur="166" decel="50000">
                                          <p:stCondLst>
                                            <p:cond delay="1834"/>
                                          </p:stCondLst>
                                        </p:cTn>
                                        <p:tgtEl>
                                          <p:spTgt spid="4">
                                            <p:txEl>
                                              <p:pRg st="3" end="3"/>
                                            </p:txEl>
                                          </p:spTgt>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80">
                                          <p:stCondLst>
                                            <p:cond delay="0"/>
                                          </p:stCondLst>
                                        </p:cTn>
                                        <p:tgtEl>
                                          <p:spTgt spid="4">
                                            <p:txEl>
                                              <p:pRg st="4" end="4"/>
                                            </p:txEl>
                                          </p:spTgt>
                                        </p:tgtEl>
                                      </p:cBhvr>
                                    </p:animEffect>
                                    <p:anim calcmode="lin" valueType="num">
                                      <p:cBhvr>
                                        <p:cTn id="38"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4">
                                            <p:txEl>
                                              <p:pRg st="4" end="4"/>
                                            </p:txEl>
                                          </p:spTgt>
                                        </p:tgtEl>
                                      </p:cBhvr>
                                      <p:to x="100000" y="60000"/>
                                    </p:animScale>
                                    <p:animScale>
                                      <p:cBhvr>
                                        <p:cTn id="44" dur="166" decel="50000">
                                          <p:stCondLst>
                                            <p:cond delay="676"/>
                                          </p:stCondLst>
                                        </p:cTn>
                                        <p:tgtEl>
                                          <p:spTgt spid="4">
                                            <p:txEl>
                                              <p:pRg st="4" end="4"/>
                                            </p:txEl>
                                          </p:spTgt>
                                        </p:tgtEl>
                                      </p:cBhvr>
                                      <p:to x="100000" y="100000"/>
                                    </p:animScale>
                                    <p:animScale>
                                      <p:cBhvr>
                                        <p:cTn id="45" dur="26">
                                          <p:stCondLst>
                                            <p:cond delay="1312"/>
                                          </p:stCondLst>
                                        </p:cTn>
                                        <p:tgtEl>
                                          <p:spTgt spid="4">
                                            <p:txEl>
                                              <p:pRg st="4" end="4"/>
                                            </p:txEl>
                                          </p:spTgt>
                                        </p:tgtEl>
                                      </p:cBhvr>
                                      <p:to x="100000" y="80000"/>
                                    </p:animScale>
                                    <p:animScale>
                                      <p:cBhvr>
                                        <p:cTn id="46" dur="166" decel="50000">
                                          <p:stCondLst>
                                            <p:cond delay="1338"/>
                                          </p:stCondLst>
                                        </p:cTn>
                                        <p:tgtEl>
                                          <p:spTgt spid="4">
                                            <p:txEl>
                                              <p:pRg st="4" end="4"/>
                                            </p:txEl>
                                          </p:spTgt>
                                        </p:tgtEl>
                                      </p:cBhvr>
                                      <p:to x="100000" y="100000"/>
                                    </p:animScale>
                                    <p:animScale>
                                      <p:cBhvr>
                                        <p:cTn id="47" dur="26">
                                          <p:stCondLst>
                                            <p:cond delay="1642"/>
                                          </p:stCondLst>
                                        </p:cTn>
                                        <p:tgtEl>
                                          <p:spTgt spid="4">
                                            <p:txEl>
                                              <p:pRg st="4" end="4"/>
                                            </p:txEl>
                                          </p:spTgt>
                                        </p:tgtEl>
                                      </p:cBhvr>
                                      <p:to x="100000" y="90000"/>
                                    </p:animScale>
                                    <p:animScale>
                                      <p:cBhvr>
                                        <p:cTn id="48" dur="166" decel="50000">
                                          <p:stCondLst>
                                            <p:cond delay="1668"/>
                                          </p:stCondLst>
                                        </p:cTn>
                                        <p:tgtEl>
                                          <p:spTgt spid="4">
                                            <p:txEl>
                                              <p:pRg st="4" end="4"/>
                                            </p:txEl>
                                          </p:spTgt>
                                        </p:tgtEl>
                                      </p:cBhvr>
                                      <p:to x="100000" y="100000"/>
                                    </p:animScale>
                                    <p:animScale>
                                      <p:cBhvr>
                                        <p:cTn id="49" dur="26">
                                          <p:stCondLst>
                                            <p:cond delay="1808"/>
                                          </p:stCondLst>
                                        </p:cTn>
                                        <p:tgtEl>
                                          <p:spTgt spid="4">
                                            <p:txEl>
                                              <p:pRg st="4" end="4"/>
                                            </p:txEl>
                                          </p:spTgt>
                                        </p:tgtEl>
                                      </p:cBhvr>
                                      <p:to x="100000" y="95000"/>
                                    </p:animScale>
                                    <p:animScale>
                                      <p:cBhvr>
                                        <p:cTn id="50"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EE181713-5973-04FF-AE12-4928BB38D23E}"/>
              </a:ext>
            </a:extLst>
          </p:cNvPr>
          <p:cNvSpPr txBox="1"/>
          <p:nvPr/>
        </p:nvSpPr>
        <p:spPr>
          <a:xfrm>
            <a:off x="2495600" y="332656"/>
            <a:ext cx="6139542" cy="470000"/>
          </a:xfrm>
          <a:prstGeom prst="rect">
            <a:avLst/>
          </a:prstGeom>
          <a:noFill/>
        </p:spPr>
        <p:txBody>
          <a:bodyPr wrap="square">
            <a:spAutoFit/>
          </a:bodyPr>
          <a:lstStyle/>
          <a:p>
            <a:pPr algn="ctr">
              <a:lnSpc>
                <a:spcPct val="107000"/>
              </a:lnSpc>
              <a:spcAft>
                <a:spcPts val="800"/>
              </a:spcAft>
            </a:pPr>
            <a:r>
              <a:rPr lang="nb-NO" sz="2400" b="1" kern="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Hvem bestemmer hva?</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Sylinder 3">
            <a:extLst>
              <a:ext uri="{FF2B5EF4-FFF2-40B4-BE49-F238E27FC236}">
                <a16:creationId xmlns:a16="http://schemas.microsoft.com/office/drawing/2014/main" id="{3F593125-A0E3-0D24-2F84-758C2792124A}"/>
              </a:ext>
            </a:extLst>
          </p:cNvPr>
          <p:cNvSpPr txBox="1"/>
          <p:nvPr/>
        </p:nvSpPr>
        <p:spPr>
          <a:xfrm>
            <a:off x="551384" y="1700808"/>
            <a:ext cx="10153128" cy="295465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Mellom årsmøtene er det styret som har den daglige driften</a:t>
            </a:r>
          </a:p>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Sentralstyret mellom Landsstyrer og Landsmøter. Lokal og fylkesstyrer mellom årsmøtene.</a:t>
            </a:r>
          </a:p>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Styret diskuterer og tar avgjørelser i alle saker som meldes inn</a:t>
            </a:r>
          </a:p>
          <a:p>
            <a:pPr marL="285750" indent="-285750">
              <a:lnSpc>
                <a:spcPct val="150000"/>
              </a:lnSpc>
              <a:buFont typeface="Wingdings" panose="05000000000000000000" pitchFamily="2" charset="2"/>
              <a:buChar char="Ø"/>
            </a:pPr>
            <a:r>
              <a:rPr lang="nb-NO" sz="2000" b="1" dirty="0">
                <a:latin typeface="Arial" panose="020B0604020202020204" pitchFamily="34" charset="0"/>
                <a:cs typeface="Arial" panose="020B0604020202020204" pitchFamily="34" charset="0"/>
              </a:rPr>
              <a:t>Styreleder alene må i noen tilfeller ta avgjørelse alene i saker som haster</a:t>
            </a:r>
          </a:p>
          <a:p>
            <a:pPr marL="285750" indent="-285750">
              <a:buFont typeface="Wingdings" panose="05000000000000000000" pitchFamily="2" charset="2"/>
              <a:buChar char="Ø"/>
            </a:pPr>
            <a:endParaRPr lang="nb-NO"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nb-NO"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2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5E657C80-2FDA-CEA9-DC0D-358227CB27E3}"/>
              </a:ext>
            </a:extLst>
          </p:cNvPr>
          <p:cNvSpPr txBox="1"/>
          <p:nvPr/>
        </p:nvSpPr>
        <p:spPr>
          <a:xfrm>
            <a:off x="911424" y="1018680"/>
            <a:ext cx="9865096" cy="4148315"/>
          </a:xfrm>
          <a:prstGeom prst="rect">
            <a:avLst/>
          </a:prstGeom>
          <a:noFill/>
        </p:spPr>
        <p:txBody>
          <a:bodyPr wrap="square" rtlCol="0">
            <a:spAutoFit/>
          </a:bodyPr>
          <a:lstStyle/>
          <a:p>
            <a:pPr marL="342900" lvl="0" indent="-342900">
              <a:lnSpc>
                <a:spcPct val="150000"/>
              </a:lnSpc>
              <a:spcAft>
                <a:spcPts val="800"/>
              </a:spcAft>
              <a:buFont typeface="+mj-lt"/>
              <a:buAutoNum type="arabicPeriod"/>
            </a:pPr>
            <a:r>
              <a:rPr lang="nb-NO" sz="2000" b="1" kern="0" dirty="0">
                <a:effectLst/>
                <a:latin typeface="Calibri" panose="020F0502020204030204" pitchFamily="34" charset="0"/>
                <a:ea typeface="Calibri" panose="020F0502020204030204" pitchFamily="34" charset="0"/>
                <a:cs typeface="Times New Roman" panose="02020603050405020304" pitchFamily="18" charset="0"/>
              </a:rPr>
              <a:t>Åpenhet. Begynn styreperioden med å være åpen om dine forventninger til styrearbeidet.</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pPr>
            <a:r>
              <a:rPr lang="nb-NO" sz="2000" b="1" kern="0" dirty="0">
                <a:effectLst/>
                <a:latin typeface="Calibri" panose="020F0502020204030204" pitchFamily="34" charset="0"/>
                <a:ea typeface="Calibri" panose="020F0502020204030204" pitchFamily="34" charset="0"/>
                <a:cs typeface="Times New Roman" panose="02020603050405020304" pitchFamily="18" charset="0"/>
              </a:rPr>
              <a:t>Holdninger. Vær bevisst på at signalene dere sender ut fra styret er med på å gi inntrykk av hvordan organisasjonen fremstår overfor andre.</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pPr>
            <a:r>
              <a:rPr lang="nb-NO" sz="2000" b="1" kern="0" dirty="0">
                <a:effectLst/>
                <a:latin typeface="Calibri" panose="020F0502020204030204" pitchFamily="34" charset="0"/>
                <a:ea typeface="Calibri" panose="020F0502020204030204" pitchFamily="34" charset="0"/>
                <a:cs typeface="Times New Roman" panose="02020603050405020304" pitchFamily="18" charset="0"/>
              </a:rPr>
              <a:t>Inkludere. Vær tålmodig med de som aldri har sittet i et styre før, og gi dem den tiden de trenger for å bli komfortable i rollen. </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pPr>
            <a:r>
              <a:rPr lang="nb-NO" sz="2000" b="1" kern="0" dirty="0">
                <a:effectLst/>
                <a:latin typeface="Calibri" panose="020F0502020204030204" pitchFamily="34" charset="0"/>
                <a:ea typeface="Calibri" panose="020F0502020204030204" pitchFamily="34" charset="0"/>
                <a:cs typeface="Times New Roman" panose="02020603050405020304" pitchFamily="18" charset="0"/>
              </a:rPr>
              <a:t>Meld deg på kurs! Man kan aldri lære nok om ledelse og styre arbeid</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rabicPeriod"/>
            </a:pPr>
            <a:r>
              <a:rPr lang="nb-NO" sz="2000" b="1" kern="0" dirty="0">
                <a:effectLst/>
                <a:latin typeface="Calibri" panose="020F0502020204030204" pitchFamily="34" charset="0"/>
                <a:ea typeface="Calibri" panose="020F0502020204030204" pitchFamily="34" charset="0"/>
                <a:cs typeface="Times New Roman" panose="02020603050405020304" pitchFamily="18" charset="0"/>
              </a:rPr>
              <a:t>Kontakt. Som styremedlem jobber du FOR medlemmene – ha kontakt med dem.</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Sylinder 3">
            <a:extLst>
              <a:ext uri="{FF2B5EF4-FFF2-40B4-BE49-F238E27FC236}">
                <a16:creationId xmlns:a16="http://schemas.microsoft.com/office/drawing/2014/main" id="{DDFE39A7-4EAF-EE06-9551-057241977026}"/>
              </a:ext>
            </a:extLst>
          </p:cNvPr>
          <p:cNvSpPr txBox="1"/>
          <p:nvPr/>
        </p:nvSpPr>
        <p:spPr>
          <a:xfrm>
            <a:off x="2567608" y="548680"/>
            <a:ext cx="6206108" cy="470000"/>
          </a:xfrm>
          <a:prstGeom prst="rect">
            <a:avLst/>
          </a:prstGeom>
          <a:noFill/>
        </p:spPr>
        <p:txBody>
          <a:bodyPr wrap="square">
            <a:spAutoFit/>
          </a:bodyPr>
          <a:lstStyle/>
          <a:p>
            <a:pPr algn="ctr">
              <a:lnSpc>
                <a:spcPct val="107000"/>
              </a:lnSpc>
              <a:spcAft>
                <a:spcPts val="800"/>
              </a:spcAft>
            </a:pPr>
            <a:r>
              <a:rPr lang="nb-NO" sz="2400" b="1" u="sng" kern="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10 tips for et godt år som styremedlem</a:t>
            </a:r>
            <a:endParaRPr lang="nb-N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26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2175BE6C-232D-B7A3-1C75-7D531BA5F800}"/>
              </a:ext>
            </a:extLst>
          </p:cNvPr>
          <p:cNvSpPr txBox="1"/>
          <p:nvPr/>
        </p:nvSpPr>
        <p:spPr>
          <a:xfrm>
            <a:off x="407368" y="0"/>
            <a:ext cx="11089232" cy="4676665"/>
          </a:xfrm>
          <a:prstGeom prst="rect">
            <a:avLst/>
          </a:prstGeom>
          <a:noFill/>
        </p:spPr>
        <p:txBody>
          <a:bodyPr wrap="square" rtlCol="0">
            <a:spAutoFit/>
          </a:bodyPr>
          <a:lstStyle/>
          <a:p>
            <a:pPr lvl="0">
              <a:lnSpc>
                <a:spcPct val="150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spcAft>
                <a:spcPts val="800"/>
              </a:spcAft>
            </a:pPr>
            <a:r>
              <a:rPr lang="nb-NO" sz="2000" b="1" kern="0" dirty="0">
                <a:effectLst/>
                <a:latin typeface="Calibri" panose="020F0502020204030204" pitchFamily="34" charset="0"/>
                <a:ea typeface="Calibri" panose="020F0502020204030204" pitchFamily="34" charset="0"/>
                <a:cs typeface="Times New Roman" panose="02020603050405020304" pitchFamily="18" charset="0"/>
              </a:rPr>
              <a:t>6. Inspirasjon. Inspirer hverandre og organisasjonens medlemmer til å gjøre mer. </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spcAft>
                <a:spcPts val="800"/>
              </a:spcAft>
            </a:pPr>
            <a:r>
              <a:rPr lang="nb-NO" sz="2000" b="1" kern="0" dirty="0">
                <a:effectLst/>
                <a:latin typeface="Calibri" panose="020F0502020204030204" pitchFamily="34" charset="0"/>
                <a:ea typeface="Calibri" panose="020F0502020204030204" pitchFamily="34" charset="0"/>
                <a:cs typeface="Times New Roman" panose="02020603050405020304" pitchFamily="18" charset="0"/>
              </a:rPr>
              <a:t>7. Strukturert. Jobb jevnt og trutt gjennom hele året, og ha heller flere styremøter.</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spcAft>
                <a:spcPts val="800"/>
              </a:spcAft>
            </a:pPr>
            <a:r>
              <a:rPr lang="nb-NO" sz="2000" b="1" kern="0" dirty="0">
                <a:effectLst/>
                <a:latin typeface="Calibri" panose="020F0502020204030204" pitchFamily="34" charset="0"/>
                <a:ea typeface="Calibri" panose="020F0502020204030204" pitchFamily="34" charset="0"/>
                <a:cs typeface="Times New Roman" panose="02020603050405020304" pitchFamily="18" charset="0"/>
              </a:rPr>
              <a:t>8. Økonomi. Vær nysgjerrig på økonomien, og husk hvor mye du som styremedlem lærer om økonomi.</a:t>
            </a: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spcAft>
                <a:spcPts val="800"/>
              </a:spcAft>
            </a:pPr>
            <a:r>
              <a:rPr lang="nb-NO" sz="2000" b="1" kern="0" dirty="0">
                <a:effectLst/>
                <a:latin typeface="Calibri" panose="020F0502020204030204" pitchFamily="34" charset="0"/>
                <a:ea typeface="Calibri" panose="020F0502020204030204" pitchFamily="34" charset="0"/>
                <a:cs typeface="Times New Roman" panose="02020603050405020304" pitchFamily="18" charset="0"/>
              </a:rPr>
              <a:t>9.</a:t>
            </a:r>
            <a:r>
              <a:rPr lang="nb-NO" sz="2000" b="1" kern="0" dirty="0">
                <a:effectLst/>
                <a:latin typeface="Arial" panose="020B0604020202020204" pitchFamily="34" charset="0"/>
                <a:ea typeface="Calibri" panose="020F0502020204030204" pitchFamily="34" charset="0"/>
                <a:cs typeface="Arial" panose="020B0604020202020204" pitchFamily="34" charset="0"/>
              </a:rPr>
              <a:t> </a:t>
            </a:r>
            <a:r>
              <a:rPr lang="nb-NO" b="1" kern="0" dirty="0">
                <a:effectLst/>
                <a:latin typeface="Arial" panose="020B0604020202020204" pitchFamily="34" charset="0"/>
                <a:ea typeface="Calibri" panose="020F0502020204030204" pitchFamily="34" charset="0"/>
                <a:cs typeface="Arial" panose="020B0604020202020204" pitchFamily="34" charset="0"/>
              </a:rPr>
              <a:t>Jo flere man er om oppgavene, jo mindre arbeidspress er det på den enkelte, og jo morsommere er det å jobbe. Ikke glem varamedlemmene!</a:t>
            </a:r>
          </a:p>
          <a:p>
            <a:pPr>
              <a:lnSpc>
                <a:spcPct val="150000"/>
              </a:lnSpc>
              <a:spcAft>
                <a:spcPts val="800"/>
              </a:spcAft>
            </a:pPr>
            <a:r>
              <a:rPr lang="nb-NO" b="1" kern="0" dirty="0">
                <a:effectLst/>
                <a:latin typeface="Arial" panose="020B0604020202020204" pitchFamily="34" charset="0"/>
                <a:ea typeface="Calibri" panose="020F0502020204030204" pitchFamily="34" charset="0"/>
                <a:cs typeface="Arial" panose="020B0604020202020204" pitchFamily="34" charset="0"/>
              </a:rPr>
              <a:t>10. Ha det morsomt! Skap en hyggelig stemning rundt styremøtet, gjerne med mat og drikke, og sørg for å sette av tid i løpet av året til å gjøre noe sosialt sammen</a:t>
            </a:r>
            <a:endParaRPr lang="nb-NO" kern="100" dirty="0">
              <a:effectLst/>
              <a:latin typeface="Arial" panose="020B0604020202020204" pitchFamily="34" charset="0"/>
              <a:ea typeface="Calibri" panose="020F0502020204030204" pitchFamily="34" charset="0"/>
              <a:cs typeface="Arial" panose="020B0604020202020204" pitchFamily="34" charset="0"/>
            </a:endParaRPr>
          </a:p>
          <a:p>
            <a:pPr lvl="0">
              <a:lnSpc>
                <a:spcPct val="150000"/>
              </a:lnSpc>
              <a:spcAft>
                <a:spcPts val="800"/>
              </a:spcAft>
            </a:pPr>
            <a:endParaRPr lang="nb-NO"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653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t arrangement">
  <a:themeElements>
    <a:clrScheme name="Stort arrangem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Stort arrangem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ort arrangem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TM04033927[[fn=Stort arrangement]]</Template>
  <TotalTime>2399</TotalTime>
  <Words>2684</Words>
  <Application>Microsoft Office PowerPoint</Application>
  <PresentationFormat>Widescreen</PresentationFormat>
  <Paragraphs>285</Paragraphs>
  <Slides>24</Slides>
  <Notes>9</Notes>
  <HiddenSlides>0</HiddenSlides>
  <MMClips>1</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24</vt:i4>
      </vt:variant>
    </vt:vector>
  </HeadingPairs>
  <TitlesOfParts>
    <vt:vector size="32" baseType="lpstr">
      <vt:lpstr>Abadi</vt:lpstr>
      <vt:lpstr>Arial</vt:lpstr>
      <vt:lpstr>Arial Black</vt:lpstr>
      <vt:lpstr>Calibri</vt:lpstr>
      <vt:lpstr>Impact</vt:lpstr>
      <vt:lpstr>Symbol</vt:lpstr>
      <vt:lpstr>Wingdings</vt:lpstr>
      <vt:lpstr>Stort arrangement</vt:lpstr>
      <vt:lpstr>Roller, ansvar og bevisstgjøring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 LYKKE TIL!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Åsmund og Mari</dc:creator>
  <cp:lastModifiedBy>Britt Hege Monsen Vestlie</cp:lastModifiedBy>
  <cp:revision>55</cp:revision>
  <dcterms:created xsi:type="dcterms:W3CDTF">2006-03-09T12:37:50Z</dcterms:created>
  <dcterms:modified xsi:type="dcterms:W3CDTF">2023-07-06T16:07:27Z</dcterms:modified>
</cp:coreProperties>
</file>